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5"/>
    <p:sldMasterId id="2147483781" r:id="rId6"/>
    <p:sldMasterId id="2147483804" r:id="rId7"/>
    <p:sldMasterId id="2147483648" r:id="rId8"/>
    <p:sldMasterId id="2147483794" r:id="rId9"/>
    <p:sldMasterId id="2147483705" r:id="rId10"/>
    <p:sldMasterId id="2147483787" r:id="rId11"/>
  </p:sldMasterIdLst>
  <p:notesMasterIdLst>
    <p:notesMasterId r:id="rId60"/>
  </p:notesMasterIdLst>
  <p:handoutMasterIdLst>
    <p:handoutMasterId r:id="rId61"/>
  </p:handoutMasterIdLst>
  <p:sldIdLst>
    <p:sldId id="1250" r:id="rId12"/>
    <p:sldId id="1522" r:id="rId13"/>
    <p:sldId id="1780" r:id="rId14"/>
    <p:sldId id="1792" r:id="rId15"/>
    <p:sldId id="1793" r:id="rId16"/>
    <p:sldId id="1815" r:id="rId17"/>
    <p:sldId id="1816" r:id="rId18"/>
    <p:sldId id="1826" r:id="rId19"/>
    <p:sldId id="1827" r:id="rId20"/>
    <p:sldId id="1828" r:id="rId21"/>
    <p:sldId id="1829" r:id="rId22"/>
    <p:sldId id="1832" r:id="rId23"/>
    <p:sldId id="1831" r:id="rId24"/>
    <p:sldId id="1834" r:id="rId25"/>
    <p:sldId id="1835" r:id="rId26"/>
    <p:sldId id="1849" r:id="rId27"/>
    <p:sldId id="1803" r:id="rId28"/>
    <p:sldId id="1837" r:id="rId29"/>
    <p:sldId id="1786" r:id="rId30"/>
    <p:sldId id="1802" r:id="rId31"/>
    <p:sldId id="1845" r:id="rId32"/>
    <p:sldId id="1804" r:id="rId33"/>
    <p:sldId id="1805" r:id="rId34"/>
    <p:sldId id="1806" r:id="rId35"/>
    <p:sldId id="1807" r:id="rId36"/>
    <p:sldId id="1801" r:id="rId37"/>
    <p:sldId id="1840" r:id="rId38"/>
    <p:sldId id="1846" r:id="rId39"/>
    <p:sldId id="1808" r:id="rId40"/>
    <p:sldId id="1809" r:id="rId41"/>
    <p:sldId id="1787" r:id="rId42"/>
    <p:sldId id="1841" r:id="rId43"/>
    <p:sldId id="1785" r:id="rId44"/>
    <p:sldId id="1825" r:id="rId45"/>
    <p:sldId id="1811" r:id="rId46"/>
    <p:sldId id="1788" r:id="rId47"/>
    <p:sldId id="1843" r:id="rId48"/>
    <p:sldId id="1812" r:id="rId49"/>
    <p:sldId id="1810" r:id="rId50"/>
    <p:sldId id="1813" r:id="rId51"/>
    <p:sldId id="1842" r:id="rId52"/>
    <p:sldId id="1791" r:id="rId53"/>
    <p:sldId id="1821" r:id="rId54"/>
    <p:sldId id="1790" r:id="rId55"/>
    <p:sldId id="1823" r:id="rId56"/>
    <p:sldId id="1824" r:id="rId57"/>
    <p:sldId id="1814" r:id="rId58"/>
    <p:sldId id="1778" r:id="rId5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6FE2C3-395E-48D1-ADF2-891E5EB5C65F}" name="Markell Lynch" initials="ML" userId="S::MLynch@achc.org::0dd9b31e-ec8f-41ba-bbab-7c20e4b75f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ra Schweiger" initials="SS" lastIdx="35" clrIdx="0"/>
  <p:cmAuthor id="1" name="Becky Jones" initials="" lastIdx="155" clrIdx="1"/>
  <p:cmAuthor id="2" name="Danielle Himelright" initials="DH" lastIdx="1" clrIdx="2"/>
  <p:cmAuthor id="3" name="Chelsie Rigsbee" initials="CR" lastIdx="8" clrIdx="3"/>
  <p:cmAuthor id="4" name="Lisa Meadows - ACHC" initials="LM-A" lastIdx="32"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65"/>
    <a:srgbClr val="74A2BF"/>
    <a:srgbClr val="00445F"/>
    <a:srgbClr val="124D6B"/>
    <a:srgbClr val="FD7260"/>
    <a:srgbClr val="EBD86F"/>
    <a:srgbClr val="113750"/>
    <a:srgbClr val="0C3146"/>
    <a:srgbClr val="0C3047"/>
    <a:srgbClr val="0036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74" autoAdjust="0"/>
    <p:restoredTop sz="91973" autoAdjust="0"/>
  </p:normalViewPr>
  <p:slideViewPr>
    <p:cSldViewPr snapToGrid="0" snapToObjects="1">
      <p:cViewPr varScale="1">
        <p:scale>
          <a:sx n="48" d="100"/>
          <a:sy n="48" d="100"/>
        </p:scale>
        <p:origin x="874" y="41"/>
      </p:cViewPr>
      <p:guideLst>
        <p:guide orient="horz" pos="2160"/>
        <p:guide pos="3840"/>
      </p:guideLst>
    </p:cSldViewPr>
  </p:slideViewPr>
  <p:notesTextViewPr>
    <p:cViewPr>
      <p:scale>
        <a:sx n="3" d="2"/>
        <a:sy n="3" d="2"/>
      </p:scale>
      <p:origin x="0" y="0"/>
    </p:cViewPr>
  </p:notesTextViewPr>
  <p:sorterViewPr>
    <p:cViewPr>
      <p:scale>
        <a:sx n="175" d="100"/>
        <a:sy n="175" d="100"/>
      </p:scale>
      <p:origin x="0" y="53160"/>
    </p:cViewPr>
  </p:sorterViewPr>
  <p:notesViewPr>
    <p:cSldViewPr snapToGrid="0" snapToObjects="1">
      <p:cViewPr varScale="1">
        <p:scale>
          <a:sx n="111" d="100"/>
          <a:sy n="111" d="100"/>
        </p:scale>
        <p:origin x="4136" y="2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microsoft.com/office/2018/10/relationships/authors" Targe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996358B5-1076-CD4F-8297-E7060E85BDE6}" type="datetimeFigureOut">
              <a:rPr lang="en-US" smtClean="0"/>
              <a:t>6/7/2023</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54F60F87-FD82-854C-AF59-8B20CF675C8C}" type="slidenum">
              <a:rPr lang="en-US" smtClean="0"/>
              <a:t>‹#›</a:t>
            </a:fld>
            <a:endParaRPr lang="en-US" dirty="0"/>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45D0BC0-65BC-C042-B42B-4B760AF2641E}" type="datetimeFigureOut">
              <a:rPr lang="en-US" smtClean="0"/>
              <a:t>6/7/2023</a:t>
            </a:fld>
            <a:endParaRPr lang="en-US" dirty="0"/>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887243B2-668E-4646-8B8F-EC210B30830E}" type="slidenum">
              <a:rPr lang="en-US" smtClean="0"/>
              <a:t>‹#›</a:t>
            </a:fld>
            <a:endParaRPr lang="en-US" dirty="0"/>
          </a:p>
        </p:txBody>
      </p:sp>
    </p:spTree>
    <p:extLst>
      <p:ext uri="{BB962C8B-B14F-4D97-AF65-F5344CB8AC3E}">
        <p14:creationId xmlns:p14="http://schemas.microsoft.com/office/powerpoint/2010/main" val="12408598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422275" y="704850"/>
            <a:ext cx="6257925" cy="3519488"/>
          </a:xfrm>
          <a:ln/>
        </p:spPr>
      </p:sp>
      <p:sp>
        <p:nvSpPr>
          <p:cNvPr id="12697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Calibri" charset="0"/>
              <a:ea typeface="ＭＳ Ｐゴシック" charset="0"/>
              <a:cs typeface="+mn-cs"/>
            </a:endParaRPr>
          </a:p>
        </p:txBody>
      </p:sp>
      <p:sp>
        <p:nvSpPr>
          <p:cNvPr id="1269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MS PGothic" pitchFamily="34" charset="-128"/>
              </a:defRPr>
            </a:lvl1pPr>
            <a:lvl2pPr marL="751293" indent="-288958" eaLnBrk="0" hangingPunct="0">
              <a:defRPr sz="2500">
                <a:solidFill>
                  <a:schemeClr val="tx1"/>
                </a:solidFill>
                <a:latin typeface="Arial" pitchFamily="34" charset="0"/>
                <a:ea typeface="MS PGothic" pitchFamily="34" charset="-128"/>
              </a:defRPr>
            </a:lvl2pPr>
            <a:lvl3pPr marL="1155836" indent="-231167" eaLnBrk="0" hangingPunct="0">
              <a:defRPr sz="2500">
                <a:solidFill>
                  <a:schemeClr val="tx1"/>
                </a:solidFill>
                <a:latin typeface="Arial" pitchFamily="34" charset="0"/>
                <a:ea typeface="MS PGothic" pitchFamily="34" charset="-128"/>
              </a:defRPr>
            </a:lvl3pPr>
            <a:lvl4pPr marL="1618169" indent="-231167" eaLnBrk="0" hangingPunct="0">
              <a:defRPr sz="2500">
                <a:solidFill>
                  <a:schemeClr val="tx1"/>
                </a:solidFill>
                <a:latin typeface="Arial" pitchFamily="34" charset="0"/>
                <a:ea typeface="MS PGothic" pitchFamily="34" charset="-128"/>
              </a:defRPr>
            </a:lvl4pPr>
            <a:lvl5pPr marL="2080504" indent="-231167" eaLnBrk="0" hangingPunct="0">
              <a:defRPr sz="2500">
                <a:solidFill>
                  <a:schemeClr val="tx1"/>
                </a:solidFill>
                <a:latin typeface="Arial" pitchFamily="34" charset="0"/>
                <a:ea typeface="MS PGothic" pitchFamily="34" charset="-128"/>
              </a:defRPr>
            </a:lvl5pPr>
            <a:lvl6pPr marL="2542838" indent="-231167" defTabSz="462334" eaLnBrk="0" fontAlgn="base" hangingPunct="0">
              <a:spcBef>
                <a:spcPct val="0"/>
              </a:spcBef>
              <a:spcAft>
                <a:spcPct val="0"/>
              </a:spcAft>
              <a:defRPr sz="2500">
                <a:solidFill>
                  <a:schemeClr val="tx1"/>
                </a:solidFill>
                <a:latin typeface="Arial" pitchFamily="34" charset="0"/>
                <a:ea typeface="MS PGothic" pitchFamily="34" charset="-128"/>
              </a:defRPr>
            </a:lvl6pPr>
            <a:lvl7pPr marL="3005172" indent="-231167" defTabSz="462334" eaLnBrk="0" fontAlgn="base" hangingPunct="0">
              <a:spcBef>
                <a:spcPct val="0"/>
              </a:spcBef>
              <a:spcAft>
                <a:spcPct val="0"/>
              </a:spcAft>
              <a:defRPr sz="2500">
                <a:solidFill>
                  <a:schemeClr val="tx1"/>
                </a:solidFill>
                <a:latin typeface="Arial" pitchFamily="34" charset="0"/>
                <a:ea typeface="MS PGothic" pitchFamily="34" charset="-128"/>
              </a:defRPr>
            </a:lvl7pPr>
            <a:lvl8pPr marL="3467507" indent="-231167" defTabSz="462334" eaLnBrk="0" fontAlgn="base" hangingPunct="0">
              <a:spcBef>
                <a:spcPct val="0"/>
              </a:spcBef>
              <a:spcAft>
                <a:spcPct val="0"/>
              </a:spcAft>
              <a:defRPr sz="2500">
                <a:solidFill>
                  <a:schemeClr val="tx1"/>
                </a:solidFill>
                <a:latin typeface="Arial" pitchFamily="34" charset="0"/>
                <a:ea typeface="MS PGothic" pitchFamily="34" charset="-128"/>
              </a:defRPr>
            </a:lvl8pPr>
            <a:lvl9pPr marL="3929841" indent="-231167" defTabSz="462334" eaLnBrk="0" fontAlgn="base" hangingPunct="0">
              <a:spcBef>
                <a:spcPct val="0"/>
              </a:spcBef>
              <a:spcAft>
                <a:spcPct val="0"/>
              </a:spcAft>
              <a:defRPr sz="2500">
                <a:solidFill>
                  <a:schemeClr val="tx1"/>
                </a:solidFill>
                <a:latin typeface="Arial" pitchFamily="34" charset="0"/>
                <a:ea typeface="MS PGothic" pitchFamily="34" charset="-128"/>
              </a:defRPr>
            </a:lvl9pPr>
          </a:lstStyle>
          <a:p>
            <a:pPr eaLnBrk="1" hangingPunct="1">
              <a:defRPr/>
            </a:pPr>
            <a:fld id="{A20A002E-E852-44BC-9FBD-3A9BDDB033EC}" type="slidenum">
              <a:rPr lang="en-US" altLang="en-US" sz="1200">
                <a:solidFill>
                  <a:prstClr val="black"/>
                </a:solidFill>
                <a:latin typeface="Calibri" pitchFamily="34" charset="0"/>
              </a:rPr>
              <a:pPr eaLnBrk="1" hangingPunct="1">
                <a:defRPr/>
              </a:pPr>
              <a:t>2</a:t>
            </a:fld>
            <a:endParaRPr lang="en-US" altLang="en-US" sz="1200" dirty="0">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Welcome-HH">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a:blip r:embed="rId2"/>
          <a:srcRect l="15158" r="15158"/>
          <a:stretch/>
        </p:blipFill>
        <p:spPr>
          <a:xfrm>
            <a:off x="7772400" y="1037447"/>
            <a:ext cx="4419600" cy="4228253"/>
          </a:xfrm>
          <a:prstGeom prst="rect">
            <a:avLst/>
          </a:prstGeom>
        </p:spPr>
      </p:pic>
      <p:sp>
        <p:nvSpPr>
          <p:cNvPr id="2" name="Title 1"/>
          <p:cNvSpPr>
            <a:spLocks noGrp="1"/>
          </p:cNvSpPr>
          <p:nvPr>
            <p:ph type="ctrTitle" hasCustomPrompt="1"/>
          </p:nvPr>
        </p:nvSpPr>
        <p:spPr>
          <a:xfrm>
            <a:off x="568960"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3" name="Subtitle 2"/>
          <p:cNvSpPr>
            <a:spLocks noGrp="1"/>
          </p:cNvSpPr>
          <p:nvPr>
            <p:ph type="subTitle" idx="1"/>
          </p:nvPr>
        </p:nvSpPr>
        <p:spPr>
          <a:xfrm>
            <a:off x="568960" y="43620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6390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Break-Questions">
    <p:spTree>
      <p:nvGrpSpPr>
        <p:cNvPr id="1" name=""/>
        <p:cNvGrpSpPr/>
        <p:nvPr/>
      </p:nvGrpSpPr>
      <p:grpSpPr>
        <a:xfrm>
          <a:off x="0" y="0"/>
          <a:ext cx="0" cy="0"/>
          <a:chOff x="0" y="0"/>
          <a:chExt cx="0" cy="0"/>
        </a:xfrm>
      </p:grpSpPr>
      <p:sp>
        <p:nvSpPr>
          <p:cNvPr id="2" name="Title 1"/>
          <p:cNvSpPr>
            <a:spLocks noGrp="1"/>
          </p:cNvSpPr>
          <p:nvPr>
            <p:ph type="ctrTitle"/>
          </p:nvPr>
        </p:nvSpPr>
        <p:spPr>
          <a:xfrm>
            <a:off x="568960" y="4102100"/>
            <a:ext cx="6471920" cy="821828"/>
          </a:xfrm>
          <a:prstGeom prst="rect">
            <a:avLst/>
          </a:prstGeo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endParaRPr lang="en-US" dirty="0"/>
          </a:p>
        </p:txBody>
      </p:sp>
      <p:sp>
        <p:nvSpPr>
          <p:cNvPr id="3" name="Subtitle 2"/>
          <p:cNvSpPr>
            <a:spLocks noGrp="1"/>
          </p:cNvSpPr>
          <p:nvPr>
            <p:ph type="subTitle" idx="1"/>
          </p:nvPr>
        </p:nvSpPr>
        <p:spPr>
          <a:xfrm>
            <a:off x="568960" y="50351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4" name="Picture 3">
            <a:extLst>
              <a:ext uri="{FF2B5EF4-FFF2-40B4-BE49-F238E27FC236}">
                <a16:creationId xmlns:a16="http://schemas.microsoft.com/office/drawing/2014/main" id="{B82D6115-9E2F-BC41-9EE5-357BFFD6A42A}"/>
              </a:ext>
            </a:extLst>
          </p:cNvPr>
          <p:cNvPicPr>
            <a:picLocks noChangeAspect="1"/>
          </p:cNvPicPr>
          <p:nvPr userDrawn="1"/>
        </p:nvPicPr>
        <p:blipFill>
          <a:blip r:embed="rId2">
            <a:alphaModFix amt="50000"/>
          </a:blip>
          <a:stretch>
            <a:fillRect/>
          </a:stretch>
        </p:blipFill>
        <p:spPr>
          <a:xfrm>
            <a:off x="568960" y="3006725"/>
            <a:ext cx="1081314" cy="946150"/>
          </a:xfrm>
          <a:prstGeom prst="rect">
            <a:avLst/>
          </a:prstGeom>
        </p:spPr>
      </p:pic>
    </p:spTree>
    <p:extLst>
      <p:ext uri="{BB962C8B-B14F-4D97-AF65-F5344CB8AC3E}">
        <p14:creationId xmlns:p14="http://schemas.microsoft.com/office/powerpoint/2010/main" val="3766243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7350" y="378814"/>
            <a:ext cx="11106150" cy="951700"/>
          </a:xfrm>
        </p:spPr>
        <p:txBody>
          <a:bodyPr/>
          <a:lstStyle/>
          <a:p>
            <a:r>
              <a:rPr lang="en-US" dirty="0"/>
              <a:t>Click to edit Master Title Style</a:t>
            </a:r>
          </a:p>
        </p:txBody>
      </p:sp>
      <p:sp>
        <p:nvSpPr>
          <p:cNvPr id="5" name="Text Placeholder 4"/>
          <p:cNvSpPr>
            <a:spLocks noGrp="1"/>
          </p:cNvSpPr>
          <p:nvPr>
            <p:ph type="body" sz="quarter" idx="10"/>
          </p:nvPr>
        </p:nvSpPr>
        <p:spPr>
          <a:xfrm>
            <a:off x="387350" y="1435100"/>
            <a:ext cx="11106150" cy="4381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5853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eader 1 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AA7009-AFED-05BF-BA80-F35CCAF9E4F6}"/>
              </a:ext>
            </a:extLst>
          </p:cNvPr>
          <p:cNvSpPr/>
          <p:nvPr userDrawn="1"/>
        </p:nvSpPr>
        <p:spPr>
          <a:xfrm>
            <a:off x="142240" y="254000"/>
            <a:ext cx="2082800" cy="619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p:nvPr>
        </p:nvSpPr>
        <p:spPr>
          <a:xfrm>
            <a:off x="387350" y="416560"/>
            <a:ext cx="11106150" cy="5400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5647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rgbClr val="11375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941A8B-6C54-C74B-BD7A-4749F458B325}"/>
              </a:ext>
            </a:extLst>
          </p:cNvPr>
          <p:cNvSpPr/>
          <p:nvPr userDrawn="1"/>
        </p:nvSpPr>
        <p:spPr>
          <a:xfrm>
            <a:off x="0" y="1"/>
            <a:ext cx="12192000" cy="6032500"/>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387350" y="924914"/>
            <a:ext cx="4413250" cy="2084986"/>
          </a:xfrm>
        </p:spPr>
        <p:txBody>
          <a:bodyPr>
            <a:normAutofit/>
          </a:bodyPr>
          <a:lstStyle>
            <a:lvl1pPr>
              <a:defRPr sz="4000" b="0" cap="none">
                <a:solidFill>
                  <a:srgbClr val="FFFFFF"/>
                </a:solidFill>
              </a:defRPr>
            </a:lvl1pPr>
          </a:lstStyle>
          <a:p>
            <a:r>
              <a:rPr lang="en-US"/>
              <a:t>Click to edit Master title style</a:t>
            </a:r>
            <a:endParaRPr lang="en-US" dirty="0"/>
          </a:p>
        </p:txBody>
      </p:sp>
      <p:sp>
        <p:nvSpPr>
          <p:cNvPr id="6" name="Picture Placeholder 5"/>
          <p:cNvSpPr>
            <a:spLocks noGrp="1"/>
          </p:cNvSpPr>
          <p:nvPr>
            <p:ph type="pic" sz="quarter" idx="10"/>
          </p:nvPr>
        </p:nvSpPr>
        <p:spPr>
          <a:xfrm>
            <a:off x="5194300" y="0"/>
            <a:ext cx="6997700" cy="6032500"/>
          </a:xfrm>
        </p:spPr>
        <p:txBody>
          <a:bodyPr/>
          <a:lstStyle>
            <a:lvl1pPr marL="0" indent="0">
              <a:buNone/>
              <a:defRPr>
                <a:solidFill>
                  <a:schemeClr val="bg1"/>
                </a:solidFill>
              </a:defRPr>
            </a:lvl1pPr>
          </a:lstStyle>
          <a:p>
            <a:r>
              <a:rPr lang="en-US" dirty="0"/>
              <a:t>Click icon to add picture</a:t>
            </a:r>
          </a:p>
        </p:txBody>
      </p:sp>
    </p:spTree>
    <p:extLst>
      <p:ext uri="{BB962C8B-B14F-4D97-AF65-F5344CB8AC3E}">
        <p14:creationId xmlns:p14="http://schemas.microsoft.com/office/powerpoint/2010/main" val="2806691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hoto Slide">
    <p:bg>
      <p:bgPr>
        <a:solidFill>
          <a:srgbClr val="11375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941A8B-6C54-C74B-BD7A-4749F458B325}"/>
              </a:ext>
            </a:extLst>
          </p:cNvPr>
          <p:cNvSpPr/>
          <p:nvPr userDrawn="1"/>
        </p:nvSpPr>
        <p:spPr>
          <a:xfrm>
            <a:off x="0" y="0"/>
            <a:ext cx="12192000" cy="6032500"/>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7964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7350" y="378814"/>
            <a:ext cx="11106150" cy="951700"/>
          </a:xfrm>
        </p:spPr>
        <p:txBody>
          <a:bodyPr/>
          <a:lstStyle/>
          <a:p>
            <a:r>
              <a:rPr lang="en-US" dirty="0"/>
              <a:t>Click to edit Master Title Style</a:t>
            </a:r>
          </a:p>
        </p:txBody>
      </p:sp>
      <p:sp>
        <p:nvSpPr>
          <p:cNvPr id="5" name="Text Placeholder 4"/>
          <p:cNvSpPr>
            <a:spLocks noGrp="1"/>
          </p:cNvSpPr>
          <p:nvPr>
            <p:ph type="body" sz="quarter" idx="10"/>
          </p:nvPr>
        </p:nvSpPr>
        <p:spPr>
          <a:xfrm>
            <a:off x="387350" y="1435100"/>
            <a:ext cx="11106150" cy="4381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5693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rgbClr val="11375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941A8B-6C54-C74B-BD7A-4749F458B325}"/>
              </a:ext>
            </a:extLst>
          </p:cNvPr>
          <p:cNvSpPr/>
          <p:nvPr userDrawn="1"/>
        </p:nvSpPr>
        <p:spPr>
          <a:xfrm>
            <a:off x="0" y="1"/>
            <a:ext cx="12192000" cy="6032500"/>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387350" y="924914"/>
            <a:ext cx="4413250" cy="2084986"/>
          </a:xfrm>
        </p:spPr>
        <p:txBody>
          <a:bodyPr>
            <a:normAutofit/>
          </a:bodyPr>
          <a:lstStyle>
            <a:lvl1pPr>
              <a:defRPr sz="4000" b="0" cap="none">
                <a:solidFill>
                  <a:srgbClr val="FFFFFF"/>
                </a:solidFill>
              </a:defRPr>
            </a:lvl1pPr>
          </a:lstStyle>
          <a:p>
            <a:r>
              <a:rPr lang="en-US"/>
              <a:t>Click to edit Master title style</a:t>
            </a:r>
            <a:endParaRPr lang="en-US" dirty="0"/>
          </a:p>
        </p:txBody>
      </p:sp>
      <p:sp>
        <p:nvSpPr>
          <p:cNvPr id="6" name="Picture Placeholder 5"/>
          <p:cNvSpPr>
            <a:spLocks noGrp="1"/>
          </p:cNvSpPr>
          <p:nvPr>
            <p:ph type="pic" sz="quarter" idx="10"/>
          </p:nvPr>
        </p:nvSpPr>
        <p:spPr>
          <a:xfrm>
            <a:off x="5194300" y="0"/>
            <a:ext cx="6997700" cy="6032500"/>
          </a:xfrm>
        </p:spPr>
        <p:txBody>
          <a:bodyPr/>
          <a:lstStyle>
            <a:lvl1pPr marL="0" indent="0">
              <a:buNone/>
              <a:defRPr>
                <a:solidFill>
                  <a:schemeClr val="bg1"/>
                </a:solidFill>
              </a:defRPr>
            </a:lvl1pPr>
          </a:lstStyle>
          <a:p>
            <a:r>
              <a:rPr lang="en-US" dirty="0"/>
              <a:t>Click icon to add picture</a:t>
            </a:r>
          </a:p>
        </p:txBody>
      </p:sp>
    </p:spTree>
    <p:extLst>
      <p:ext uri="{BB962C8B-B14F-4D97-AF65-F5344CB8AC3E}">
        <p14:creationId xmlns:p14="http://schemas.microsoft.com/office/powerpoint/2010/main" val="85153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Slide">
    <p:bg>
      <p:bgPr>
        <a:solidFill>
          <a:srgbClr val="11375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941A8B-6C54-C74B-BD7A-4749F458B325}"/>
              </a:ext>
            </a:extLst>
          </p:cNvPr>
          <p:cNvSpPr/>
          <p:nvPr userDrawn="1"/>
        </p:nvSpPr>
        <p:spPr>
          <a:xfrm>
            <a:off x="0" y="0"/>
            <a:ext cx="12192000" cy="6032500"/>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9681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2 Lines">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74650" y="416914"/>
            <a:ext cx="11233150" cy="1449986"/>
          </a:xfrm>
          <a:prstGeom prst="rect">
            <a:avLst/>
          </a:prstGeom>
        </p:spPr>
        <p:txBody>
          <a:bodyPr vert="horz" lIns="91440" tIns="45720" rIns="91440" bIns="45720" rtlCol="0" anchor="ctr">
            <a:normAutofit/>
          </a:bodyPr>
          <a:lstStyle>
            <a:lvl1pPr>
              <a:defRPr cap="none"/>
            </a:lvl1pPr>
          </a:lstStyle>
          <a:p>
            <a:r>
              <a:rPr lang="en-US" dirty="0"/>
              <a:t>Click To Edit Master Title Style</a:t>
            </a:r>
          </a:p>
        </p:txBody>
      </p:sp>
      <p:sp>
        <p:nvSpPr>
          <p:cNvPr id="8" name="Text Placeholder 7"/>
          <p:cNvSpPr>
            <a:spLocks noGrp="1"/>
          </p:cNvSpPr>
          <p:nvPr>
            <p:ph type="body" sz="quarter" idx="10"/>
          </p:nvPr>
        </p:nvSpPr>
        <p:spPr>
          <a:xfrm>
            <a:off x="387350" y="2108200"/>
            <a:ext cx="11233150"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3526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_2 lines and Interpretation">
    <p:spTree>
      <p:nvGrpSpPr>
        <p:cNvPr id="1" name=""/>
        <p:cNvGrpSpPr/>
        <p:nvPr/>
      </p:nvGrpSpPr>
      <p:grpSpPr>
        <a:xfrm>
          <a:off x="0" y="0"/>
          <a:ext cx="0" cy="0"/>
          <a:chOff x="0" y="0"/>
          <a:chExt cx="0" cy="0"/>
        </a:xfrm>
      </p:grpSpPr>
      <p:sp>
        <p:nvSpPr>
          <p:cNvPr id="13" name="Text Placeholder 15"/>
          <p:cNvSpPr>
            <a:spLocks noGrp="1"/>
          </p:cNvSpPr>
          <p:nvPr>
            <p:ph type="body" sz="quarter" idx="14"/>
          </p:nvPr>
        </p:nvSpPr>
        <p:spPr>
          <a:xfrm>
            <a:off x="400300" y="2527299"/>
            <a:ext cx="11227256" cy="3228041"/>
          </a:xfrm>
          <a:prstGeom prst="rect">
            <a:avLst/>
          </a:prstGeom>
        </p:spPr>
        <p:txBody>
          <a:bodyPr/>
          <a:lstStyle>
            <a:lvl1pPr marL="0" indent="0">
              <a:lnSpc>
                <a:spcPts val="1840"/>
              </a:lnSpc>
              <a:buNone/>
              <a:defRPr sz="1700" b="0" i="0">
                <a:latin typeface="Montserrat" pitchFamily="2" charset="77"/>
                <a:ea typeface="Apex New Book" charset="0"/>
                <a:cs typeface="Montserrat" pitchFamily="2" charset="77"/>
              </a:defRPr>
            </a:lvl1pPr>
            <a:lvl2pPr marL="457200" indent="0">
              <a:lnSpc>
                <a:spcPts val="1840"/>
              </a:lnSpc>
              <a:buClr>
                <a:srgbClr val="74A2BF"/>
              </a:buClr>
              <a:buSzPct val="96000"/>
              <a:buFont typeface="Arial" panose="020B0604020202020204" pitchFamily="34" charset="0"/>
              <a:buChar char="•"/>
              <a:defRPr sz="1600" b="0" i="0">
                <a:latin typeface="Montserrat" pitchFamily="2" charset="77"/>
                <a:ea typeface="Apex New Book" charset="0"/>
                <a:cs typeface="Montserrat" pitchFamily="2" charset="77"/>
              </a:defRPr>
            </a:lvl2pPr>
            <a:lvl3pPr marL="9144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3pPr>
            <a:lvl4pPr marL="13716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4pPr>
            <a:lvl5pPr marL="18288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6" name="Content Placeholder 2"/>
          <p:cNvSpPr>
            <a:spLocks noGrp="1"/>
          </p:cNvSpPr>
          <p:nvPr>
            <p:ph idx="1"/>
          </p:nvPr>
        </p:nvSpPr>
        <p:spPr>
          <a:xfrm>
            <a:off x="901699" y="1412160"/>
            <a:ext cx="10528300" cy="721502"/>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374900" y="537058"/>
            <a:ext cx="11029699" cy="646331"/>
          </a:xfrm>
          <a:prstGeom prst="rect">
            <a:avLst/>
          </a:prstGeom>
        </p:spPr>
        <p:txBody>
          <a:bodyPr vert="horz" wrap="square" lIns="91440" tIns="45720" rIns="91440" bIns="45720" rtlCol="0" anchor="t" anchorCtr="0">
            <a:spAutoFit/>
          </a:bodyPr>
          <a:lstStyle>
            <a:lvl1pPr>
              <a:defRPr sz="4000"/>
            </a:lvl1p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44861" y="1488360"/>
            <a:ext cx="329840" cy="416640"/>
          </a:xfrm>
          <a:prstGeom prst="rect">
            <a:avLst/>
          </a:prstGeom>
        </p:spPr>
      </p:pic>
      <p:sp>
        <p:nvSpPr>
          <p:cNvPr id="9" name="Text Placeholder 6">
            <a:extLst>
              <a:ext uri="{FF2B5EF4-FFF2-40B4-BE49-F238E27FC236}">
                <a16:creationId xmlns:a16="http://schemas.microsoft.com/office/drawing/2014/main" id="{B7272E8F-F8A6-B14E-B911-7E867165B8C0}"/>
              </a:ext>
            </a:extLst>
          </p:cNvPr>
          <p:cNvSpPr txBox="1">
            <a:spLocks/>
          </p:cNvSpPr>
          <p:nvPr userDrawn="1"/>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a:t>
            </a:r>
          </a:p>
        </p:txBody>
      </p:sp>
      <p:pic>
        <p:nvPicPr>
          <p:cNvPr id="10" name="Picture 9">
            <a:extLst>
              <a:ext uri="{FF2B5EF4-FFF2-40B4-BE49-F238E27FC236}">
                <a16:creationId xmlns:a16="http://schemas.microsoft.com/office/drawing/2014/main" id="{154CF618-EA08-F840-B47C-92F1712F4739}"/>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371562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Welcome-HSP">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a:blip r:embed="rId2"/>
          <a:srcRect l="15158" r="15158"/>
          <a:stretch/>
        </p:blipFill>
        <p:spPr>
          <a:xfrm>
            <a:off x="7772400" y="1037447"/>
            <a:ext cx="4419600" cy="4228253"/>
          </a:xfrm>
          <a:prstGeom prst="rect">
            <a:avLst/>
          </a:prstGeom>
        </p:spPr>
      </p:pic>
      <p:sp>
        <p:nvSpPr>
          <p:cNvPr id="2" name="Title 1"/>
          <p:cNvSpPr>
            <a:spLocks noGrp="1"/>
          </p:cNvSpPr>
          <p:nvPr>
            <p:ph type="ctrTitle" hasCustomPrompt="1"/>
          </p:nvPr>
        </p:nvSpPr>
        <p:spPr>
          <a:xfrm>
            <a:off x="568960"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3" name="Subtitle 2"/>
          <p:cNvSpPr>
            <a:spLocks noGrp="1"/>
          </p:cNvSpPr>
          <p:nvPr>
            <p:ph type="subTitle" idx="1"/>
          </p:nvPr>
        </p:nvSpPr>
        <p:spPr>
          <a:xfrm>
            <a:off x="568960" y="43620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B3E7F760-8E32-9F40-AECA-94BB0420A5E2}"/>
              </a:ext>
            </a:extLst>
          </p:cNvPr>
          <p:cNvPicPr>
            <a:picLocks noChangeAspect="1"/>
          </p:cNvPicPr>
          <p:nvPr userDrawn="1"/>
        </p:nvPicPr>
        <p:blipFill>
          <a:blip r:embed="rId3"/>
          <a:stretch>
            <a:fillRect/>
          </a:stretch>
        </p:blipFill>
        <p:spPr>
          <a:xfrm>
            <a:off x="10845800" y="304800"/>
            <a:ext cx="965200" cy="254000"/>
          </a:xfrm>
          <a:prstGeom prst="rect">
            <a:avLst/>
          </a:prstGeom>
        </p:spPr>
      </p:pic>
    </p:spTree>
    <p:extLst>
      <p:ext uri="{BB962C8B-B14F-4D97-AF65-F5344CB8AC3E}">
        <p14:creationId xmlns:p14="http://schemas.microsoft.com/office/powerpoint/2010/main" val="2799195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ndard_3 lines and Interpretation">
    <p:spTree>
      <p:nvGrpSpPr>
        <p:cNvPr id="1" name=""/>
        <p:cNvGrpSpPr/>
        <p:nvPr/>
      </p:nvGrpSpPr>
      <p:grpSpPr>
        <a:xfrm>
          <a:off x="0" y="0"/>
          <a:ext cx="0" cy="0"/>
          <a:chOff x="0" y="0"/>
          <a:chExt cx="0" cy="0"/>
        </a:xfrm>
      </p:grpSpPr>
      <p:sp>
        <p:nvSpPr>
          <p:cNvPr id="13" name="Text Placeholder 15"/>
          <p:cNvSpPr>
            <a:spLocks noGrp="1"/>
          </p:cNvSpPr>
          <p:nvPr>
            <p:ph type="body" sz="quarter" idx="14"/>
          </p:nvPr>
        </p:nvSpPr>
        <p:spPr>
          <a:xfrm>
            <a:off x="400300" y="2788459"/>
            <a:ext cx="11227256" cy="2966881"/>
          </a:xfrm>
          <a:prstGeom prst="rect">
            <a:avLst/>
          </a:prstGeom>
        </p:spPr>
        <p:txBody>
          <a:bodyPr/>
          <a:lstStyle>
            <a:lvl1pPr marL="0" indent="0">
              <a:lnSpc>
                <a:spcPts val="1840"/>
              </a:lnSpc>
              <a:buNone/>
              <a:defRPr sz="1700" b="0" i="0">
                <a:latin typeface="Montserrat" pitchFamily="2" charset="77"/>
                <a:ea typeface="Apex New Book" charset="0"/>
                <a:cs typeface="Montserrat" pitchFamily="2" charset="77"/>
              </a:defRPr>
            </a:lvl1pPr>
            <a:lvl2pPr marL="457200" indent="0">
              <a:lnSpc>
                <a:spcPts val="1840"/>
              </a:lnSpc>
              <a:buClr>
                <a:srgbClr val="74A2BF"/>
              </a:buClr>
              <a:buSzPct val="96000"/>
              <a:buFont typeface="Arial" panose="020B0604020202020204" pitchFamily="34" charset="0"/>
              <a:buChar char="•"/>
              <a:defRPr sz="1600" b="0" i="0">
                <a:latin typeface="Montserrat" pitchFamily="2" charset="77"/>
                <a:ea typeface="Apex New Book" charset="0"/>
                <a:cs typeface="Montserrat" pitchFamily="2" charset="77"/>
              </a:defRPr>
            </a:lvl2pPr>
            <a:lvl3pPr marL="9144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3pPr>
            <a:lvl4pPr marL="13716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4pPr>
            <a:lvl5pPr marL="18288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6" name="Content Placeholder 2"/>
          <p:cNvSpPr>
            <a:spLocks noGrp="1"/>
          </p:cNvSpPr>
          <p:nvPr>
            <p:ph idx="1"/>
          </p:nvPr>
        </p:nvSpPr>
        <p:spPr>
          <a:xfrm>
            <a:off x="901699" y="1412159"/>
            <a:ext cx="10528300" cy="1115139"/>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374900" y="537058"/>
            <a:ext cx="11029699" cy="646331"/>
          </a:xfrm>
          <a:prstGeom prst="rect">
            <a:avLst/>
          </a:prstGeom>
        </p:spPr>
        <p:txBody>
          <a:bodyPr vert="horz" wrap="square" lIns="91440" tIns="45720" rIns="91440" bIns="45720" rtlCol="0" anchor="t" anchorCtr="0">
            <a:spAutoFit/>
          </a:bodyPr>
          <a:lstStyle>
            <a:lvl1pPr>
              <a:defRPr sz="4000"/>
            </a:lvl1p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44861" y="1488360"/>
            <a:ext cx="329840" cy="416640"/>
          </a:xfrm>
          <a:prstGeom prst="rect">
            <a:avLst/>
          </a:prstGeom>
        </p:spPr>
      </p:pic>
      <p:sp>
        <p:nvSpPr>
          <p:cNvPr id="9" name="Text Placeholder 6">
            <a:extLst>
              <a:ext uri="{FF2B5EF4-FFF2-40B4-BE49-F238E27FC236}">
                <a16:creationId xmlns:a16="http://schemas.microsoft.com/office/drawing/2014/main" id="{7C743211-D9AF-8F4D-B345-5B18D5A88FBD}"/>
              </a:ext>
            </a:extLst>
          </p:cNvPr>
          <p:cNvSpPr txBox="1">
            <a:spLocks/>
          </p:cNvSpPr>
          <p:nvPr userDrawn="1"/>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a:t>
            </a:r>
          </a:p>
        </p:txBody>
      </p:sp>
      <p:pic>
        <p:nvPicPr>
          <p:cNvPr id="10" name="Picture 9">
            <a:extLst>
              <a:ext uri="{FF2B5EF4-FFF2-40B4-BE49-F238E27FC236}">
                <a16:creationId xmlns:a16="http://schemas.microsoft.com/office/drawing/2014/main" id="{983FA0AC-B86F-854A-9088-A9D465A166E5}"/>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1018827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ndard_4 lines and Interpretation">
    <p:spTree>
      <p:nvGrpSpPr>
        <p:cNvPr id="1" name=""/>
        <p:cNvGrpSpPr/>
        <p:nvPr/>
      </p:nvGrpSpPr>
      <p:grpSpPr>
        <a:xfrm>
          <a:off x="0" y="0"/>
          <a:ext cx="0" cy="0"/>
          <a:chOff x="0" y="0"/>
          <a:chExt cx="0" cy="0"/>
        </a:xfrm>
      </p:grpSpPr>
      <p:sp>
        <p:nvSpPr>
          <p:cNvPr id="13" name="Text Placeholder 15"/>
          <p:cNvSpPr>
            <a:spLocks noGrp="1"/>
          </p:cNvSpPr>
          <p:nvPr>
            <p:ph type="body" sz="quarter" idx="14"/>
          </p:nvPr>
        </p:nvSpPr>
        <p:spPr>
          <a:xfrm>
            <a:off x="400300" y="3042521"/>
            <a:ext cx="11227256" cy="2712819"/>
          </a:xfrm>
          <a:prstGeom prst="rect">
            <a:avLst/>
          </a:prstGeom>
        </p:spPr>
        <p:txBody>
          <a:bodyPr/>
          <a:lstStyle>
            <a:lvl1pPr marL="0" indent="0">
              <a:lnSpc>
                <a:spcPts val="1840"/>
              </a:lnSpc>
              <a:buNone/>
              <a:defRPr sz="1700" b="0" i="0">
                <a:latin typeface="Montserrat" pitchFamily="2" charset="77"/>
                <a:ea typeface="Apex New Book" charset="0"/>
                <a:cs typeface="Montserrat" pitchFamily="2" charset="77"/>
              </a:defRPr>
            </a:lvl1pPr>
            <a:lvl2pPr marL="457200" indent="0">
              <a:lnSpc>
                <a:spcPts val="1840"/>
              </a:lnSpc>
              <a:buClr>
                <a:srgbClr val="74A2BF"/>
              </a:buClr>
              <a:buSzPct val="96000"/>
              <a:buFont typeface="Arial" panose="020B0604020202020204" pitchFamily="34" charset="0"/>
              <a:buChar char="•"/>
              <a:defRPr sz="1600" b="0" i="0">
                <a:latin typeface="Montserrat" pitchFamily="2" charset="77"/>
                <a:ea typeface="Apex New Book" charset="0"/>
                <a:cs typeface="Montserrat" pitchFamily="2" charset="77"/>
              </a:defRPr>
            </a:lvl2pPr>
            <a:lvl3pPr marL="9144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3pPr>
            <a:lvl4pPr marL="13716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4pPr>
            <a:lvl5pPr marL="18288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6" name="Content Placeholder 2"/>
          <p:cNvSpPr>
            <a:spLocks noGrp="1"/>
          </p:cNvSpPr>
          <p:nvPr>
            <p:ph idx="1"/>
          </p:nvPr>
        </p:nvSpPr>
        <p:spPr>
          <a:xfrm>
            <a:off x="901699" y="1412160"/>
            <a:ext cx="10528300" cy="1359580"/>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374900" y="537058"/>
            <a:ext cx="11029699" cy="701731"/>
          </a:xfrm>
          <a:prstGeom prst="rect">
            <a:avLst/>
          </a:prstGeom>
        </p:spPr>
        <p:txBody>
          <a:bodyPr vert="horz" wrap="square" lIns="91440" tIns="45720" rIns="91440" bIns="45720" rtlCol="0" anchor="t" anchorCtr="0">
            <a:spAutoFit/>
          </a:bodyPr>
          <a:lstStyle>
            <a:lvl1pPr>
              <a:defRPr/>
            </a:lvl1p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44861" y="1488360"/>
            <a:ext cx="329840" cy="416640"/>
          </a:xfrm>
          <a:prstGeom prst="rect">
            <a:avLst/>
          </a:prstGeom>
        </p:spPr>
      </p:pic>
      <p:sp>
        <p:nvSpPr>
          <p:cNvPr id="9" name="Text Placeholder 6">
            <a:extLst>
              <a:ext uri="{FF2B5EF4-FFF2-40B4-BE49-F238E27FC236}">
                <a16:creationId xmlns:a16="http://schemas.microsoft.com/office/drawing/2014/main" id="{72B50E22-1119-E34B-A02B-953AAD06033B}"/>
              </a:ext>
            </a:extLst>
          </p:cNvPr>
          <p:cNvSpPr txBox="1">
            <a:spLocks/>
          </p:cNvSpPr>
          <p:nvPr userDrawn="1"/>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a:t>
            </a:r>
          </a:p>
        </p:txBody>
      </p:sp>
      <p:pic>
        <p:nvPicPr>
          <p:cNvPr id="10" name="Picture 9">
            <a:extLst>
              <a:ext uri="{FF2B5EF4-FFF2-40B4-BE49-F238E27FC236}">
                <a16:creationId xmlns:a16="http://schemas.microsoft.com/office/drawing/2014/main" id="{54EB730C-40CB-5C44-844C-5387152CE709}"/>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3594460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tandard_6 lines and Interpretation">
    <p:spTree>
      <p:nvGrpSpPr>
        <p:cNvPr id="1" name=""/>
        <p:cNvGrpSpPr/>
        <p:nvPr/>
      </p:nvGrpSpPr>
      <p:grpSpPr>
        <a:xfrm>
          <a:off x="0" y="0"/>
          <a:ext cx="0" cy="0"/>
          <a:chOff x="0" y="0"/>
          <a:chExt cx="0" cy="0"/>
        </a:xfrm>
      </p:grpSpPr>
      <p:sp>
        <p:nvSpPr>
          <p:cNvPr id="13" name="Text Placeholder 15"/>
          <p:cNvSpPr>
            <a:spLocks noGrp="1"/>
          </p:cNvSpPr>
          <p:nvPr>
            <p:ph type="body" sz="quarter" idx="14"/>
          </p:nvPr>
        </p:nvSpPr>
        <p:spPr>
          <a:xfrm>
            <a:off x="400300" y="3429000"/>
            <a:ext cx="11227256" cy="2326340"/>
          </a:xfrm>
          <a:prstGeom prst="rect">
            <a:avLst/>
          </a:prstGeom>
        </p:spPr>
        <p:txBody>
          <a:bodyPr/>
          <a:lstStyle>
            <a:lvl1pPr marL="0" indent="0">
              <a:lnSpc>
                <a:spcPts val="1840"/>
              </a:lnSpc>
              <a:buNone/>
              <a:defRPr sz="1700" b="0" i="0">
                <a:latin typeface="Montserrat" pitchFamily="2" charset="77"/>
                <a:ea typeface="Apex New Book" charset="0"/>
                <a:cs typeface="Montserrat" pitchFamily="2" charset="77"/>
              </a:defRPr>
            </a:lvl1pPr>
            <a:lvl2pPr marL="457200" indent="0">
              <a:lnSpc>
                <a:spcPts val="1840"/>
              </a:lnSpc>
              <a:buClr>
                <a:srgbClr val="74A2BF"/>
              </a:buClr>
              <a:buSzPct val="96000"/>
              <a:buFont typeface="Arial" panose="020B0604020202020204" pitchFamily="34" charset="0"/>
              <a:buChar char="•"/>
              <a:defRPr sz="1600" b="0" i="0">
                <a:latin typeface="Montserrat" pitchFamily="2" charset="77"/>
                <a:ea typeface="Apex New Book" charset="0"/>
                <a:cs typeface="Montserrat" pitchFamily="2" charset="77"/>
              </a:defRPr>
            </a:lvl2pPr>
            <a:lvl3pPr marL="9144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3pPr>
            <a:lvl4pPr marL="13716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4pPr>
            <a:lvl5pPr marL="1828800" indent="0">
              <a:lnSpc>
                <a:spcPts val="1840"/>
              </a:lnSpc>
              <a:buClr>
                <a:srgbClr val="74A2BF"/>
              </a:buClr>
              <a:buSzPct val="96000"/>
              <a:buFont typeface="Arial" panose="020B0604020202020204" pitchFamily="34" charset="0"/>
              <a:buChar char="•"/>
              <a:defRPr sz="1500" b="0" i="0">
                <a:latin typeface="Montserrat" pitchFamily="2" charset="77"/>
                <a:ea typeface="Apex New Book" charset="0"/>
                <a:cs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6" name="Content Placeholder 2"/>
          <p:cNvSpPr>
            <a:spLocks noGrp="1"/>
          </p:cNvSpPr>
          <p:nvPr>
            <p:ph idx="1"/>
          </p:nvPr>
        </p:nvSpPr>
        <p:spPr>
          <a:xfrm>
            <a:off x="901699" y="1412160"/>
            <a:ext cx="10528300" cy="1842116"/>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374900" y="537058"/>
            <a:ext cx="11029699" cy="701731"/>
          </a:xfrm>
          <a:prstGeom prst="rect">
            <a:avLst/>
          </a:prstGeom>
        </p:spPr>
        <p:txBody>
          <a:bodyPr vert="horz" wrap="square" lIns="91440" tIns="45720" rIns="91440" bIns="45720" rtlCol="0" anchor="t" anchorCtr="0">
            <a:spAutoFit/>
          </a:bodyPr>
          <a:lstStyle>
            <a:lvl1pPr>
              <a:defRPr/>
            </a:lvl1p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44861" y="1488360"/>
            <a:ext cx="329840" cy="416640"/>
          </a:xfrm>
          <a:prstGeom prst="rect">
            <a:avLst/>
          </a:prstGeom>
        </p:spPr>
      </p:pic>
      <p:sp>
        <p:nvSpPr>
          <p:cNvPr id="9" name="Text Placeholder 6">
            <a:extLst>
              <a:ext uri="{FF2B5EF4-FFF2-40B4-BE49-F238E27FC236}">
                <a16:creationId xmlns:a16="http://schemas.microsoft.com/office/drawing/2014/main" id="{FA30313F-8AB1-7B4A-8D3D-6133A2141EC9}"/>
              </a:ext>
            </a:extLst>
          </p:cNvPr>
          <p:cNvSpPr txBox="1">
            <a:spLocks/>
          </p:cNvSpPr>
          <p:nvPr userDrawn="1"/>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a:t>
            </a:r>
          </a:p>
        </p:txBody>
      </p:sp>
      <p:pic>
        <p:nvPicPr>
          <p:cNvPr id="10" name="Picture 9">
            <a:extLst>
              <a:ext uri="{FF2B5EF4-FFF2-40B4-BE49-F238E27FC236}">
                <a16:creationId xmlns:a16="http://schemas.microsoft.com/office/drawing/2014/main" id="{59AD976C-D21F-AB42-9363-C6A5A85BEF81}"/>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3420617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_Standard only">
    <p:spTree>
      <p:nvGrpSpPr>
        <p:cNvPr id="1" name=""/>
        <p:cNvGrpSpPr/>
        <p:nvPr/>
      </p:nvGrpSpPr>
      <p:grpSpPr>
        <a:xfrm>
          <a:off x="0" y="0"/>
          <a:ext cx="0" cy="0"/>
          <a:chOff x="0" y="0"/>
          <a:chExt cx="0" cy="0"/>
        </a:xfrm>
      </p:grpSpPr>
      <p:sp>
        <p:nvSpPr>
          <p:cNvPr id="16" name="Content Placeholder 2"/>
          <p:cNvSpPr>
            <a:spLocks noGrp="1"/>
          </p:cNvSpPr>
          <p:nvPr>
            <p:ph idx="1"/>
          </p:nvPr>
        </p:nvSpPr>
        <p:spPr>
          <a:xfrm>
            <a:off x="1003299" y="1501060"/>
            <a:ext cx="10426699" cy="4010740"/>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400300" y="537058"/>
            <a:ext cx="11029699" cy="646331"/>
          </a:xfrm>
          <a:prstGeom prst="rect">
            <a:avLst/>
          </a:prstGeom>
        </p:spPr>
        <p:txBody>
          <a:bodyPr vert="horz" wrap="square" lIns="91440" tIns="45720" rIns="91440" bIns="45720" rtlCol="0" anchor="t" anchorCtr="0">
            <a:spAutoFit/>
          </a:bodyPr>
          <a:lstStyle>
            <a:lvl1pPr>
              <a:defRPr sz="4000"/>
            </a:lvl1p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73512" y="1526460"/>
            <a:ext cx="329840" cy="416640"/>
          </a:xfrm>
          <a:prstGeom prst="rect">
            <a:avLst/>
          </a:prstGeom>
        </p:spPr>
      </p:pic>
      <p:sp>
        <p:nvSpPr>
          <p:cNvPr id="5" name="Text Placeholder 6">
            <a:extLst>
              <a:ext uri="{FF2B5EF4-FFF2-40B4-BE49-F238E27FC236}">
                <a16:creationId xmlns:a16="http://schemas.microsoft.com/office/drawing/2014/main" id="{EFA5350A-F618-9B42-B977-1207C62DB7B2}"/>
              </a:ext>
            </a:extLst>
          </p:cNvPr>
          <p:cNvSpPr txBox="1">
            <a:spLocks/>
          </p:cNvSpPr>
          <p:nvPr userDrawn="1"/>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a:t>
            </a:r>
          </a:p>
        </p:txBody>
      </p:sp>
      <p:pic>
        <p:nvPicPr>
          <p:cNvPr id="6" name="Picture 5">
            <a:extLst>
              <a:ext uri="{FF2B5EF4-FFF2-40B4-BE49-F238E27FC236}">
                <a16:creationId xmlns:a16="http://schemas.microsoft.com/office/drawing/2014/main" id="{858F365F-A927-8044-A8F9-F90D6C7F3ED4}"/>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739260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s_Interpretation Only">
    <p:spTree>
      <p:nvGrpSpPr>
        <p:cNvPr id="1" name=""/>
        <p:cNvGrpSpPr/>
        <p:nvPr/>
      </p:nvGrpSpPr>
      <p:grpSpPr>
        <a:xfrm>
          <a:off x="0" y="0"/>
          <a:ext cx="0" cy="0"/>
          <a:chOff x="0" y="0"/>
          <a:chExt cx="0" cy="0"/>
        </a:xfrm>
      </p:grpSpPr>
      <p:sp>
        <p:nvSpPr>
          <p:cNvPr id="13" name="Text Placeholder 15"/>
          <p:cNvSpPr>
            <a:spLocks noGrp="1"/>
          </p:cNvSpPr>
          <p:nvPr>
            <p:ph type="body" sz="quarter" idx="14"/>
          </p:nvPr>
        </p:nvSpPr>
        <p:spPr>
          <a:xfrm>
            <a:off x="400300" y="1511300"/>
            <a:ext cx="11227256" cy="4071798"/>
          </a:xfrm>
          <a:prstGeom prst="rect">
            <a:avLst/>
          </a:prstGeom>
        </p:spPr>
        <p:txBody>
          <a:bodyPr/>
          <a:lstStyle>
            <a:lvl1pPr marL="0" indent="0">
              <a:buNone/>
              <a:defRPr sz="1700" b="0" i="0">
                <a:latin typeface="Montserrat" pitchFamily="2" charset="77"/>
                <a:ea typeface="Apex New Book" charset="0"/>
                <a:cs typeface="Montserrat" pitchFamily="2" charset="77"/>
              </a:defRPr>
            </a:lvl1pPr>
            <a:lvl2pPr marL="457200" indent="0">
              <a:buNone/>
              <a:defRPr sz="2400">
                <a:latin typeface="Apex New Book" charset="0"/>
                <a:ea typeface="Apex New Book" charset="0"/>
                <a:cs typeface="Apex New Book" charset="0"/>
              </a:defRPr>
            </a:lvl2pPr>
            <a:lvl3pPr marL="914400" indent="0">
              <a:buNone/>
              <a:defRPr sz="2400">
                <a:latin typeface="Apex New Book" charset="0"/>
                <a:ea typeface="Apex New Book" charset="0"/>
                <a:cs typeface="Apex New Book" charset="0"/>
              </a:defRPr>
            </a:lvl3pPr>
            <a:lvl4pPr marL="1371600" indent="0">
              <a:buNone/>
              <a:defRPr sz="2400">
                <a:latin typeface="Apex New Book" charset="0"/>
                <a:ea typeface="Apex New Book" charset="0"/>
                <a:cs typeface="Apex New Book" charset="0"/>
              </a:defRPr>
            </a:lvl4pPr>
            <a:lvl5pPr marL="1828800" indent="0">
              <a:buNone/>
              <a:defRPr sz="2400">
                <a:latin typeface="Apex New Book" charset="0"/>
                <a:ea typeface="Apex New Book" charset="0"/>
                <a:cs typeface="Apex New Book" charset="0"/>
              </a:defRPr>
            </a:lvl5pPr>
          </a:lstStyle>
          <a:p>
            <a:pPr lvl="0"/>
            <a:r>
              <a:rPr lang="en-US" dirty="0"/>
              <a:t>Click to edit Master text styles</a:t>
            </a:r>
          </a:p>
        </p:txBody>
      </p:sp>
      <p:sp>
        <p:nvSpPr>
          <p:cNvPr id="17" name="Title Placeholder 2"/>
          <p:cNvSpPr>
            <a:spLocks noGrp="1"/>
          </p:cNvSpPr>
          <p:nvPr>
            <p:ph type="title" hasCustomPrompt="1"/>
          </p:nvPr>
        </p:nvSpPr>
        <p:spPr>
          <a:xfrm>
            <a:off x="400300" y="537058"/>
            <a:ext cx="11029699" cy="646331"/>
          </a:xfrm>
          <a:prstGeom prst="rect">
            <a:avLst/>
          </a:prstGeom>
        </p:spPr>
        <p:txBody>
          <a:bodyPr vert="horz" wrap="square" lIns="91440" tIns="45720" rIns="91440" bIns="45720" rtlCol="0" anchor="t" anchorCtr="0">
            <a:spAutoFit/>
          </a:bodyPr>
          <a:lstStyle>
            <a:lvl1pPr>
              <a:defRPr sz="4000"/>
            </a:lvl1pPr>
          </a:lstStyle>
          <a:p>
            <a:r>
              <a:rPr lang="en-US" dirty="0"/>
              <a:t>Standard Number</a:t>
            </a:r>
          </a:p>
        </p:txBody>
      </p:sp>
      <p:sp>
        <p:nvSpPr>
          <p:cNvPr id="4" name="Text Placeholder 6">
            <a:extLst>
              <a:ext uri="{FF2B5EF4-FFF2-40B4-BE49-F238E27FC236}">
                <a16:creationId xmlns:a16="http://schemas.microsoft.com/office/drawing/2014/main" id="{DB63A1D8-AE00-6540-99F5-A0F6329E5366}"/>
              </a:ext>
            </a:extLst>
          </p:cNvPr>
          <p:cNvSpPr txBox="1">
            <a:spLocks/>
          </p:cNvSpPr>
          <p:nvPr userDrawn="1"/>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a:t>
            </a:r>
          </a:p>
        </p:txBody>
      </p:sp>
      <p:pic>
        <p:nvPicPr>
          <p:cNvPr id="5" name="Picture 4">
            <a:extLst>
              <a:ext uri="{FF2B5EF4-FFF2-40B4-BE49-F238E27FC236}">
                <a16:creationId xmlns:a16="http://schemas.microsoft.com/office/drawing/2014/main" id="{588E5C10-3622-EC4C-AE3F-98FDF779B94B}"/>
              </a:ext>
            </a:extLst>
          </p:cNvPr>
          <p:cNvPicPr>
            <a:picLocks noChangeAspect="1"/>
          </p:cNvPicPr>
          <p:nvPr userDrawn="1"/>
        </p:nvPicPr>
        <p:blipFill rotWithShape="1">
          <a:blip r:embed="rId2"/>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347768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Welcome-P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a:blip r:embed="rId2"/>
          <a:srcRect l="13499" r="13499"/>
          <a:stretch/>
        </p:blipFill>
        <p:spPr>
          <a:xfrm>
            <a:off x="7772400" y="1364443"/>
            <a:ext cx="4450978" cy="4066307"/>
          </a:xfrm>
          <a:prstGeom prst="rect">
            <a:avLst/>
          </a:prstGeom>
        </p:spPr>
      </p:pic>
      <p:sp>
        <p:nvSpPr>
          <p:cNvPr id="6" name="Title 1">
            <a:extLst>
              <a:ext uri="{FF2B5EF4-FFF2-40B4-BE49-F238E27FC236}">
                <a16:creationId xmlns:a16="http://schemas.microsoft.com/office/drawing/2014/main" id="{8D94B54C-F318-5E45-B983-F2C815762CBD}"/>
              </a:ext>
            </a:extLst>
          </p:cNvPr>
          <p:cNvSpPr>
            <a:spLocks noGrp="1"/>
          </p:cNvSpPr>
          <p:nvPr>
            <p:ph type="ctrTitle" hasCustomPrompt="1"/>
          </p:nvPr>
        </p:nvSpPr>
        <p:spPr>
          <a:xfrm>
            <a:off x="568960"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7" name="Subtitle 2">
            <a:extLst>
              <a:ext uri="{FF2B5EF4-FFF2-40B4-BE49-F238E27FC236}">
                <a16:creationId xmlns:a16="http://schemas.microsoft.com/office/drawing/2014/main" id="{46DC26AF-1175-3441-9B7B-4DAE6D4883F6}"/>
              </a:ext>
            </a:extLst>
          </p:cNvPr>
          <p:cNvSpPr>
            <a:spLocks noGrp="1"/>
          </p:cNvSpPr>
          <p:nvPr>
            <p:ph type="subTitle" idx="1"/>
          </p:nvPr>
        </p:nvSpPr>
        <p:spPr>
          <a:xfrm>
            <a:off x="568960" y="43620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5965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Welcome-HI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rotWithShape="1">
          <a:blip r:embed="rId2"/>
          <a:srcRect l="5650" r="24666"/>
          <a:stretch/>
        </p:blipFill>
        <p:spPr>
          <a:xfrm>
            <a:off x="7772400" y="1314873"/>
            <a:ext cx="4419600" cy="4228253"/>
          </a:xfrm>
          <a:prstGeom prst="rect">
            <a:avLst/>
          </a:prstGeom>
        </p:spPr>
      </p:pic>
      <p:sp>
        <p:nvSpPr>
          <p:cNvPr id="2" name="Title 1"/>
          <p:cNvSpPr>
            <a:spLocks noGrp="1"/>
          </p:cNvSpPr>
          <p:nvPr>
            <p:ph type="ctrTitle" hasCustomPrompt="1"/>
          </p:nvPr>
        </p:nvSpPr>
        <p:spPr>
          <a:xfrm>
            <a:off x="576431"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3" name="Subtitle 2"/>
          <p:cNvSpPr>
            <a:spLocks noGrp="1"/>
          </p:cNvSpPr>
          <p:nvPr>
            <p:ph type="subTitle" idx="1"/>
          </p:nvPr>
        </p:nvSpPr>
        <p:spPr>
          <a:xfrm>
            <a:off x="576431" y="4439920"/>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5895A515-4A20-6240-8262-140A04846366}"/>
              </a:ext>
            </a:extLst>
          </p:cNvPr>
          <p:cNvPicPr>
            <a:picLocks noChangeAspect="1"/>
          </p:cNvPicPr>
          <p:nvPr userDrawn="1"/>
        </p:nvPicPr>
        <p:blipFill>
          <a:blip r:embed="rId3"/>
          <a:stretch>
            <a:fillRect/>
          </a:stretch>
        </p:blipFill>
        <p:spPr>
          <a:xfrm>
            <a:off x="9560533" y="309259"/>
            <a:ext cx="2273300" cy="266700"/>
          </a:xfrm>
          <a:prstGeom prst="rect">
            <a:avLst/>
          </a:prstGeom>
        </p:spPr>
      </p:pic>
    </p:spTree>
    <p:extLst>
      <p:ext uri="{BB962C8B-B14F-4D97-AF65-F5344CB8AC3E}">
        <p14:creationId xmlns:p14="http://schemas.microsoft.com/office/powerpoint/2010/main" val="111493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Welcome-DMEPO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rotWithShape="1">
          <a:blip r:embed="rId2"/>
          <a:srcRect l="35639" t="13338" r="13698" b="13959"/>
          <a:stretch/>
        </p:blipFill>
        <p:spPr>
          <a:xfrm>
            <a:off x="7772400" y="1198880"/>
            <a:ext cx="4419600" cy="4228253"/>
          </a:xfrm>
          <a:prstGeom prst="rect">
            <a:avLst/>
          </a:prstGeom>
        </p:spPr>
      </p:pic>
      <p:pic>
        <p:nvPicPr>
          <p:cNvPr id="4" name="Picture 3">
            <a:extLst>
              <a:ext uri="{FF2B5EF4-FFF2-40B4-BE49-F238E27FC236}">
                <a16:creationId xmlns:a16="http://schemas.microsoft.com/office/drawing/2014/main" id="{4F338794-66FE-054E-8D73-492A93C6FC39}"/>
              </a:ext>
            </a:extLst>
          </p:cNvPr>
          <p:cNvPicPr>
            <a:picLocks noChangeAspect="1"/>
          </p:cNvPicPr>
          <p:nvPr userDrawn="1"/>
        </p:nvPicPr>
        <p:blipFill>
          <a:blip r:embed="rId3"/>
          <a:stretch>
            <a:fillRect/>
          </a:stretch>
        </p:blipFill>
        <p:spPr>
          <a:xfrm>
            <a:off x="10898491" y="327903"/>
            <a:ext cx="939800" cy="190500"/>
          </a:xfrm>
          <a:prstGeom prst="rect">
            <a:avLst/>
          </a:prstGeom>
        </p:spPr>
      </p:pic>
      <p:sp>
        <p:nvSpPr>
          <p:cNvPr id="6" name="Title 1">
            <a:extLst>
              <a:ext uri="{FF2B5EF4-FFF2-40B4-BE49-F238E27FC236}">
                <a16:creationId xmlns:a16="http://schemas.microsoft.com/office/drawing/2014/main" id="{4CE599A2-E2F9-AD4D-A2B5-60F06527803D}"/>
              </a:ext>
            </a:extLst>
          </p:cNvPr>
          <p:cNvSpPr>
            <a:spLocks noGrp="1"/>
          </p:cNvSpPr>
          <p:nvPr>
            <p:ph type="ctrTitle" hasCustomPrompt="1"/>
          </p:nvPr>
        </p:nvSpPr>
        <p:spPr>
          <a:xfrm>
            <a:off x="576431"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7" name="Subtitle 2">
            <a:extLst>
              <a:ext uri="{FF2B5EF4-FFF2-40B4-BE49-F238E27FC236}">
                <a16:creationId xmlns:a16="http://schemas.microsoft.com/office/drawing/2014/main" id="{0B56D742-E794-4F4E-8E5E-A235E366759A}"/>
              </a:ext>
            </a:extLst>
          </p:cNvPr>
          <p:cNvSpPr>
            <a:spLocks noGrp="1"/>
          </p:cNvSpPr>
          <p:nvPr>
            <p:ph type="subTitle" idx="1"/>
          </p:nvPr>
        </p:nvSpPr>
        <p:spPr>
          <a:xfrm>
            <a:off x="576431" y="4439920"/>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8834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Welcome-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a:blip r:embed="rId2"/>
          <a:srcRect l="15158" r="15158"/>
          <a:stretch/>
        </p:blipFill>
        <p:spPr>
          <a:xfrm>
            <a:off x="7772400" y="1198880"/>
            <a:ext cx="4419600" cy="4228253"/>
          </a:xfrm>
          <a:prstGeom prst="rect">
            <a:avLst/>
          </a:prstGeom>
        </p:spPr>
      </p:pic>
      <p:sp>
        <p:nvSpPr>
          <p:cNvPr id="6" name="Title 1">
            <a:extLst>
              <a:ext uri="{FF2B5EF4-FFF2-40B4-BE49-F238E27FC236}">
                <a16:creationId xmlns:a16="http://schemas.microsoft.com/office/drawing/2014/main" id="{4CE599A2-E2F9-AD4D-A2B5-60F06527803D}"/>
              </a:ext>
            </a:extLst>
          </p:cNvPr>
          <p:cNvSpPr>
            <a:spLocks noGrp="1"/>
          </p:cNvSpPr>
          <p:nvPr>
            <p:ph type="ctrTitle" hasCustomPrompt="1"/>
          </p:nvPr>
        </p:nvSpPr>
        <p:spPr>
          <a:xfrm>
            <a:off x="576431"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7" name="Subtitle 2">
            <a:extLst>
              <a:ext uri="{FF2B5EF4-FFF2-40B4-BE49-F238E27FC236}">
                <a16:creationId xmlns:a16="http://schemas.microsoft.com/office/drawing/2014/main" id="{0B56D742-E794-4F4E-8E5E-A235E366759A}"/>
              </a:ext>
            </a:extLst>
          </p:cNvPr>
          <p:cNvSpPr>
            <a:spLocks noGrp="1"/>
          </p:cNvSpPr>
          <p:nvPr>
            <p:ph type="subTitle" idx="1"/>
          </p:nvPr>
        </p:nvSpPr>
        <p:spPr>
          <a:xfrm>
            <a:off x="576431" y="4439920"/>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a:extLst>
              <a:ext uri="{FF2B5EF4-FFF2-40B4-BE49-F238E27FC236}">
                <a16:creationId xmlns:a16="http://schemas.microsoft.com/office/drawing/2014/main" id="{18728EA0-2D90-EB4F-A816-20260C08D679}"/>
              </a:ext>
            </a:extLst>
          </p:cNvPr>
          <p:cNvPicPr>
            <a:picLocks noChangeAspect="1"/>
          </p:cNvPicPr>
          <p:nvPr userDrawn="1"/>
        </p:nvPicPr>
        <p:blipFill>
          <a:blip r:embed="rId3"/>
          <a:stretch>
            <a:fillRect/>
          </a:stretch>
        </p:blipFill>
        <p:spPr>
          <a:xfrm>
            <a:off x="10344150" y="311150"/>
            <a:ext cx="1460500" cy="241300"/>
          </a:xfrm>
          <a:prstGeom prst="rect">
            <a:avLst/>
          </a:prstGeom>
        </p:spPr>
      </p:pic>
    </p:spTree>
    <p:extLst>
      <p:ext uri="{BB962C8B-B14F-4D97-AF65-F5344CB8AC3E}">
        <p14:creationId xmlns:p14="http://schemas.microsoft.com/office/powerpoint/2010/main" val="282913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Welcome-RX">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a:blip r:embed="rId2"/>
          <a:srcRect l="20631" r="20631"/>
          <a:stretch/>
        </p:blipFill>
        <p:spPr>
          <a:xfrm>
            <a:off x="7772400" y="1198880"/>
            <a:ext cx="4419600" cy="4228253"/>
          </a:xfrm>
          <a:prstGeom prst="rect">
            <a:avLst/>
          </a:prstGeom>
        </p:spPr>
      </p:pic>
      <p:sp>
        <p:nvSpPr>
          <p:cNvPr id="6" name="Title 1">
            <a:extLst>
              <a:ext uri="{FF2B5EF4-FFF2-40B4-BE49-F238E27FC236}">
                <a16:creationId xmlns:a16="http://schemas.microsoft.com/office/drawing/2014/main" id="{4CE599A2-E2F9-AD4D-A2B5-60F06527803D}"/>
              </a:ext>
            </a:extLst>
          </p:cNvPr>
          <p:cNvSpPr>
            <a:spLocks noGrp="1"/>
          </p:cNvSpPr>
          <p:nvPr>
            <p:ph type="ctrTitle" hasCustomPrompt="1"/>
          </p:nvPr>
        </p:nvSpPr>
        <p:spPr>
          <a:xfrm>
            <a:off x="576431"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7" name="Subtitle 2">
            <a:extLst>
              <a:ext uri="{FF2B5EF4-FFF2-40B4-BE49-F238E27FC236}">
                <a16:creationId xmlns:a16="http://schemas.microsoft.com/office/drawing/2014/main" id="{0B56D742-E794-4F4E-8E5E-A235E366759A}"/>
              </a:ext>
            </a:extLst>
          </p:cNvPr>
          <p:cNvSpPr>
            <a:spLocks noGrp="1"/>
          </p:cNvSpPr>
          <p:nvPr>
            <p:ph type="subTitle" idx="1"/>
          </p:nvPr>
        </p:nvSpPr>
        <p:spPr>
          <a:xfrm>
            <a:off x="576431" y="4439920"/>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EAC51844-7558-F94E-B895-838E33CA5E18}"/>
              </a:ext>
            </a:extLst>
          </p:cNvPr>
          <p:cNvPicPr>
            <a:picLocks noChangeAspect="1"/>
          </p:cNvPicPr>
          <p:nvPr userDrawn="1"/>
        </p:nvPicPr>
        <p:blipFill>
          <a:blip r:embed="rId3"/>
          <a:stretch>
            <a:fillRect/>
          </a:stretch>
        </p:blipFill>
        <p:spPr>
          <a:xfrm>
            <a:off x="10661650" y="317500"/>
            <a:ext cx="1155700" cy="203200"/>
          </a:xfrm>
          <a:prstGeom prst="rect">
            <a:avLst/>
          </a:prstGeom>
        </p:spPr>
      </p:pic>
    </p:spTree>
    <p:extLst>
      <p:ext uri="{BB962C8B-B14F-4D97-AF65-F5344CB8AC3E}">
        <p14:creationId xmlns:p14="http://schemas.microsoft.com/office/powerpoint/2010/main" val="74548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Break-Coffee">
    <p:spTree>
      <p:nvGrpSpPr>
        <p:cNvPr id="1" name=""/>
        <p:cNvGrpSpPr/>
        <p:nvPr/>
      </p:nvGrpSpPr>
      <p:grpSpPr>
        <a:xfrm>
          <a:off x="0" y="0"/>
          <a:ext cx="0" cy="0"/>
          <a:chOff x="0" y="0"/>
          <a:chExt cx="0" cy="0"/>
        </a:xfrm>
      </p:grpSpPr>
      <p:sp>
        <p:nvSpPr>
          <p:cNvPr id="2" name="Title 1"/>
          <p:cNvSpPr>
            <a:spLocks noGrp="1"/>
          </p:cNvSpPr>
          <p:nvPr>
            <p:ph type="ctrTitle"/>
          </p:nvPr>
        </p:nvSpPr>
        <p:spPr>
          <a:xfrm>
            <a:off x="568960" y="4102100"/>
            <a:ext cx="6471920" cy="821828"/>
          </a:xfrm>
          <a:prstGeom prst="rect">
            <a:avLst/>
          </a:prstGeo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endParaRPr lang="en-US" dirty="0"/>
          </a:p>
        </p:txBody>
      </p:sp>
      <p:sp>
        <p:nvSpPr>
          <p:cNvPr id="3" name="Subtitle 2"/>
          <p:cNvSpPr>
            <a:spLocks noGrp="1"/>
          </p:cNvSpPr>
          <p:nvPr>
            <p:ph type="subTitle" idx="1"/>
          </p:nvPr>
        </p:nvSpPr>
        <p:spPr>
          <a:xfrm>
            <a:off x="568960" y="50351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6" name="Picture 5">
            <a:extLst>
              <a:ext uri="{FF2B5EF4-FFF2-40B4-BE49-F238E27FC236}">
                <a16:creationId xmlns:a16="http://schemas.microsoft.com/office/drawing/2014/main" id="{A1CF6BD5-5742-3E47-9F5B-CDB151EEA0DB}"/>
              </a:ext>
            </a:extLst>
          </p:cNvPr>
          <p:cNvPicPr>
            <a:picLocks noChangeAspect="1"/>
          </p:cNvPicPr>
          <p:nvPr userDrawn="1"/>
        </p:nvPicPr>
        <p:blipFill>
          <a:blip r:embed="rId2">
            <a:alphaModFix amt="50000"/>
          </a:blip>
          <a:stretch>
            <a:fillRect/>
          </a:stretch>
        </p:blipFill>
        <p:spPr>
          <a:xfrm>
            <a:off x="568961" y="2667000"/>
            <a:ext cx="1391990" cy="1285731"/>
          </a:xfrm>
          <a:prstGeom prst="rect">
            <a:avLst/>
          </a:prstGeom>
        </p:spPr>
      </p:pic>
    </p:spTree>
    <p:extLst>
      <p:ext uri="{BB962C8B-B14F-4D97-AF65-F5344CB8AC3E}">
        <p14:creationId xmlns:p14="http://schemas.microsoft.com/office/powerpoint/2010/main" val="378419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Break-Lunch">
    <p:spTree>
      <p:nvGrpSpPr>
        <p:cNvPr id="1" name=""/>
        <p:cNvGrpSpPr/>
        <p:nvPr/>
      </p:nvGrpSpPr>
      <p:grpSpPr>
        <a:xfrm>
          <a:off x="0" y="0"/>
          <a:ext cx="0" cy="0"/>
          <a:chOff x="0" y="0"/>
          <a:chExt cx="0" cy="0"/>
        </a:xfrm>
      </p:grpSpPr>
      <p:sp>
        <p:nvSpPr>
          <p:cNvPr id="2" name="Title 1"/>
          <p:cNvSpPr>
            <a:spLocks noGrp="1"/>
          </p:cNvSpPr>
          <p:nvPr>
            <p:ph type="ctrTitle"/>
          </p:nvPr>
        </p:nvSpPr>
        <p:spPr>
          <a:xfrm>
            <a:off x="568960" y="4102100"/>
            <a:ext cx="6471920" cy="821828"/>
          </a:xfrm>
          <a:prstGeom prst="rect">
            <a:avLst/>
          </a:prstGeo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endParaRPr lang="en-US" dirty="0"/>
          </a:p>
        </p:txBody>
      </p:sp>
      <p:sp>
        <p:nvSpPr>
          <p:cNvPr id="3" name="Subtitle 2"/>
          <p:cNvSpPr>
            <a:spLocks noGrp="1"/>
          </p:cNvSpPr>
          <p:nvPr>
            <p:ph type="subTitle" idx="1"/>
          </p:nvPr>
        </p:nvSpPr>
        <p:spPr>
          <a:xfrm>
            <a:off x="568960" y="50351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5" name="Picture 4">
            <a:extLst>
              <a:ext uri="{FF2B5EF4-FFF2-40B4-BE49-F238E27FC236}">
                <a16:creationId xmlns:a16="http://schemas.microsoft.com/office/drawing/2014/main" id="{CBB4A1AF-D74B-D74B-A530-EBD7117EE475}"/>
              </a:ext>
            </a:extLst>
          </p:cNvPr>
          <p:cNvPicPr>
            <a:picLocks noChangeAspect="1"/>
          </p:cNvPicPr>
          <p:nvPr userDrawn="1"/>
        </p:nvPicPr>
        <p:blipFill>
          <a:blip r:embed="rId2">
            <a:alphaModFix amt="50000"/>
          </a:blip>
          <a:stretch>
            <a:fillRect/>
          </a:stretch>
        </p:blipFill>
        <p:spPr>
          <a:xfrm>
            <a:off x="568960" y="2755900"/>
            <a:ext cx="874743" cy="1234931"/>
          </a:xfrm>
          <a:prstGeom prst="rect">
            <a:avLst/>
          </a:prstGeom>
        </p:spPr>
      </p:pic>
    </p:spTree>
    <p:extLst>
      <p:ext uri="{BB962C8B-B14F-4D97-AF65-F5344CB8AC3E}">
        <p14:creationId xmlns:p14="http://schemas.microsoft.com/office/powerpoint/2010/main" val="165405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6.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6.emf"/><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13.xml"/><Relationship Id="rId7" Type="http://schemas.openxmlformats.org/officeDocument/2006/relationships/image" Target="../media/image16.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0.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6.emf"/><Relationship Id="rId5" Type="http://schemas.openxmlformats.org/officeDocument/2006/relationships/image" Target="../media/image2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theme" Target="../theme/theme6.xml"/><Relationship Id="rId1" Type="http://schemas.openxmlformats.org/officeDocument/2006/relationships/slideLayout" Target="../slideLayouts/slideLayout18.xml"/><Relationship Id="rId5" Type="http://schemas.openxmlformats.org/officeDocument/2006/relationships/image" Target="../media/image20.emf"/><Relationship Id="rId4" Type="http://schemas.openxmlformats.org/officeDocument/2006/relationships/image" Target="../media/image16.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21.xml"/><Relationship Id="rId7"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2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1"/>
            <a:ext cx="7770536" cy="5989326"/>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520204" y="2194560"/>
            <a:ext cx="5378941" cy="2468880"/>
          </a:xfrm>
          <a:prstGeom prst="rect">
            <a:avLst/>
          </a:prstGeom>
        </p:spPr>
        <p:txBody>
          <a:bodyPr vert="horz" lIns="91440" tIns="45720" rIns="91440" bIns="45720" rtlCol="0" anchor="ctr">
            <a:noAutofit/>
          </a:bodyPr>
          <a:lstStyle/>
          <a:p>
            <a:r>
              <a:rPr lang="en-US" dirty="0"/>
              <a:t>Click To Edit Master Title Style</a:t>
            </a:r>
          </a:p>
        </p:txBody>
      </p:sp>
      <p:pic>
        <p:nvPicPr>
          <p:cNvPr id="14" name="Picture 13">
            <a:extLst>
              <a:ext uri="{FF2B5EF4-FFF2-40B4-BE49-F238E27FC236}">
                <a16:creationId xmlns:a16="http://schemas.microsoft.com/office/drawing/2014/main" id="{E466C98D-DD34-A241-AD25-B596D4C7DE24}"/>
              </a:ext>
            </a:extLst>
          </p:cNvPr>
          <p:cNvPicPr>
            <a:picLocks noChangeAspect="1"/>
          </p:cNvPicPr>
          <p:nvPr userDrawn="1"/>
        </p:nvPicPr>
        <p:blipFill>
          <a:blip r:embed="rId9"/>
          <a:srcRect/>
          <a:stretch/>
        </p:blipFill>
        <p:spPr>
          <a:xfrm>
            <a:off x="520204" y="376898"/>
            <a:ext cx="1960316" cy="1263315"/>
          </a:xfrm>
          <a:prstGeom prst="rect">
            <a:avLst/>
          </a:prstGeom>
        </p:spPr>
      </p:pic>
      <p:pic>
        <p:nvPicPr>
          <p:cNvPr id="6" name="Picture 5">
            <a:extLst>
              <a:ext uri="{FF2B5EF4-FFF2-40B4-BE49-F238E27FC236}">
                <a16:creationId xmlns:a16="http://schemas.microsoft.com/office/drawing/2014/main" id="{33A1BB6A-439F-F344-AEFA-ACD1375090E7}"/>
              </a:ext>
            </a:extLst>
          </p:cNvPr>
          <p:cNvPicPr>
            <a:picLocks noChangeAspect="1"/>
          </p:cNvPicPr>
          <p:nvPr userDrawn="1"/>
        </p:nvPicPr>
        <p:blipFill>
          <a:blip r:embed="rId10"/>
          <a:stretch>
            <a:fillRect/>
          </a:stretch>
        </p:blipFill>
        <p:spPr>
          <a:xfrm>
            <a:off x="312420" y="6405968"/>
            <a:ext cx="6873240" cy="167640"/>
          </a:xfrm>
          <a:prstGeom prst="rect">
            <a:avLst/>
          </a:prstGeom>
        </p:spPr>
      </p:pic>
      <p:pic>
        <p:nvPicPr>
          <p:cNvPr id="11" name="Picture 10">
            <a:extLst>
              <a:ext uri="{FF2B5EF4-FFF2-40B4-BE49-F238E27FC236}">
                <a16:creationId xmlns:a16="http://schemas.microsoft.com/office/drawing/2014/main" id="{5A368BBB-CC9A-634B-A7A9-37D29DB4B7CE}"/>
              </a:ext>
            </a:extLst>
          </p:cNvPr>
          <p:cNvPicPr>
            <a:picLocks noChangeAspect="1"/>
          </p:cNvPicPr>
          <p:nvPr userDrawn="1"/>
        </p:nvPicPr>
        <p:blipFill>
          <a:blip r:embed="rId11"/>
          <a:srcRect/>
          <a:stretch/>
        </p:blipFill>
        <p:spPr>
          <a:xfrm>
            <a:off x="11456613" y="6268720"/>
            <a:ext cx="444816" cy="414557"/>
          </a:xfrm>
          <a:prstGeom prst="rect">
            <a:avLst/>
          </a:prstGeom>
        </p:spPr>
      </p:pic>
    </p:spTree>
    <p:extLst>
      <p:ext uri="{BB962C8B-B14F-4D97-AF65-F5344CB8AC3E}">
        <p14:creationId xmlns:p14="http://schemas.microsoft.com/office/powerpoint/2010/main" val="31313960"/>
      </p:ext>
    </p:extLst>
  </p:cSld>
  <p:clrMap bg1="lt1" tx1="dk1" bg2="lt2" tx2="dk2" accent1="accent1" accent2="accent2" accent3="accent3" accent4="accent4" accent5="accent5" accent6="accent6" hlink="hlink" folHlink="folHlink"/>
  <p:sldLayoutIdLst>
    <p:sldLayoutId id="2147483777" r:id="rId1"/>
    <p:sldLayoutId id="2147483798" r:id="rId2"/>
    <p:sldLayoutId id="2147483780" r:id="rId3"/>
    <p:sldLayoutId id="2147483779" r:id="rId4"/>
    <p:sldLayoutId id="2147483778" r:id="rId5"/>
    <p:sldLayoutId id="2147483799" r:id="rId6"/>
    <p:sldLayoutId id="2147483800" r:id="rId7"/>
  </p:sldLayoutIdLst>
  <p:hf hdr="0" ftr="0" dt="0"/>
  <p:txStyles>
    <p:titleStyle>
      <a:lvl1pPr algn="l" defTabSz="914400" rtl="0" eaLnBrk="1" latinLnBrk="0" hangingPunct="1">
        <a:lnSpc>
          <a:spcPct val="90000"/>
        </a:lnSpc>
        <a:spcBef>
          <a:spcPct val="0"/>
        </a:spcBef>
        <a:buNone/>
        <a:defRPr sz="5000" b="0" i="0" kern="1200" cap="none">
          <a:solidFill>
            <a:schemeClr val="bg1"/>
          </a:solidFill>
          <a:latin typeface="Montserrat Medium" pitchFamily="2" charset="77"/>
          <a:ea typeface="Apex New Medium" charset="0"/>
          <a:cs typeface="Montserrat Medium" pitchFamily="2" charset="77"/>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1"/>
            <a:ext cx="12192000" cy="6857999"/>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3E42190-F123-2B45-B23E-3D52EE037DA8}"/>
              </a:ext>
            </a:extLst>
          </p:cNvPr>
          <p:cNvPicPr>
            <a:picLocks noChangeAspect="1"/>
          </p:cNvPicPr>
          <p:nvPr userDrawn="1"/>
        </p:nvPicPr>
        <p:blipFill rotWithShape="1">
          <a:blip r:embed="rId5"/>
          <a:srcRect l="-1102" t="-21571" r="-8663" b="15371"/>
          <a:stretch/>
        </p:blipFill>
        <p:spPr>
          <a:xfrm>
            <a:off x="10576560" y="6039497"/>
            <a:ext cx="1405890" cy="643780"/>
          </a:xfrm>
          <a:prstGeom prst="rect">
            <a:avLst/>
          </a:prstGeom>
        </p:spPr>
      </p:pic>
    </p:spTree>
    <p:extLst>
      <p:ext uri="{BB962C8B-B14F-4D97-AF65-F5344CB8AC3E}">
        <p14:creationId xmlns:p14="http://schemas.microsoft.com/office/powerpoint/2010/main" val="1727237289"/>
      </p:ext>
    </p:extLst>
  </p:cSld>
  <p:clrMap bg1="lt1" tx1="dk1" bg2="lt2" tx2="dk2" accent1="accent1" accent2="accent2" accent3="accent3" accent4="accent4" accent5="accent5" accent6="accent6" hlink="hlink" folHlink="folHlink"/>
  <p:sldLayoutIdLst>
    <p:sldLayoutId id="2147483782" r:id="rId1"/>
    <p:sldLayoutId id="2147483785" r:id="rId2"/>
    <p:sldLayoutId id="2147483786" r:id="rId3"/>
  </p:sldLayoutIdLst>
  <p:hf hdr="0" ftr="0" dt="0"/>
  <p:txStyles>
    <p:titleStyle>
      <a:lvl1pPr algn="l" defTabSz="914400" rtl="0" eaLnBrk="1" latinLnBrk="0" hangingPunct="1">
        <a:lnSpc>
          <a:spcPct val="90000"/>
        </a:lnSpc>
        <a:spcBef>
          <a:spcPct val="0"/>
        </a:spcBef>
        <a:buNone/>
        <a:defRPr sz="5000" b="0" i="0" kern="1200" cap="all">
          <a:solidFill>
            <a:schemeClr val="bg1"/>
          </a:solidFill>
          <a:latin typeface="Montserrat Medium" pitchFamily="2" charset="77"/>
          <a:ea typeface="Apex New Medium" charset="0"/>
          <a:cs typeface="Montserrat Medium" pitchFamily="2" charset="77"/>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7350" y="412828"/>
            <a:ext cx="10515600" cy="49757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ABC3AA1-BAAF-3D43-87FD-54AC59AD1ABC}"/>
              </a:ext>
            </a:extLst>
          </p:cNvPr>
          <p:cNvSpPr/>
          <p:nvPr userDrawn="1"/>
        </p:nvSpPr>
        <p:spPr>
          <a:xfrm>
            <a:off x="0" y="5975350"/>
            <a:ext cx="12192000" cy="882650"/>
          </a:xfrm>
          <a:prstGeom prst="rect">
            <a:avLst/>
          </a:prstGeom>
          <a:solidFill>
            <a:srgbClr val="0044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198E0415-AB5E-0C4C-AC40-7044096231BF}"/>
              </a:ext>
            </a:extLst>
          </p:cNvPr>
          <p:cNvSpPr txBox="1">
            <a:spLocks/>
          </p:cNvSpPr>
          <p:nvPr userDrawn="1"/>
        </p:nvSpPr>
        <p:spPr>
          <a:xfrm>
            <a:off x="9158230" y="565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pex New Book" charset="0"/>
                <a:ea typeface="Apex New Book" charset="0"/>
                <a:cs typeface="Apex New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7FFCA-42BC-3045-A551-79BDB743AB99}" type="slidenum">
              <a:rPr lang="en-US" sz="900" b="0" i="0" smtClean="0">
                <a:solidFill>
                  <a:schemeClr val="bg1">
                    <a:lumMod val="75000"/>
                  </a:schemeClr>
                </a:solidFill>
                <a:latin typeface="Montserrat Light" pitchFamily="2" charset="77"/>
              </a:rPr>
              <a:pPr/>
              <a:t>‹#›</a:t>
            </a:fld>
            <a:endParaRPr lang="en-US" sz="900" b="0" i="0" dirty="0">
              <a:solidFill>
                <a:schemeClr val="bg1">
                  <a:lumMod val="75000"/>
                </a:schemeClr>
              </a:solidFill>
              <a:latin typeface="Montserrat Light" pitchFamily="2" charset="77"/>
            </a:endParaRPr>
          </a:p>
        </p:txBody>
      </p:sp>
      <p:pic>
        <p:nvPicPr>
          <p:cNvPr id="12" name="Picture 11">
            <a:extLst>
              <a:ext uri="{FF2B5EF4-FFF2-40B4-BE49-F238E27FC236}">
                <a16:creationId xmlns:a16="http://schemas.microsoft.com/office/drawing/2014/main" id="{64D65261-3A28-5A4A-9B7E-CFABD66E31C1}"/>
              </a:ext>
            </a:extLst>
          </p:cNvPr>
          <p:cNvPicPr>
            <a:picLocks noChangeAspect="1"/>
          </p:cNvPicPr>
          <p:nvPr userDrawn="1"/>
        </p:nvPicPr>
        <p:blipFill rotWithShape="1">
          <a:blip r:embed="rId2"/>
          <a:srcRect l="-1102" t="-21571" r="-8663" b="15371"/>
          <a:stretch/>
        </p:blipFill>
        <p:spPr>
          <a:xfrm>
            <a:off x="387350" y="6086204"/>
            <a:ext cx="1258570" cy="576320"/>
          </a:xfrm>
          <a:prstGeom prst="rect">
            <a:avLst/>
          </a:prstGeom>
        </p:spPr>
      </p:pic>
      <p:pic>
        <p:nvPicPr>
          <p:cNvPr id="13" name="Picture 12">
            <a:extLst>
              <a:ext uri="{FF2B5EF4-FFF2-40B4-BE49-F238E27FC236}">
                <a16:creationId xmlns:a16="http://schemas.microsoft.com/office/drawing/2014/main" id="{16188BC9-8506-D24A-A07E-2B9506CBA8AF}"/>
              </a:ext>
            </a:extLst>
          </p:cNvPr>
          <p:cNvPicPr>
            <a:picLocks noChangeAspect="1"/>
          </p:cNvPicPr>
          <p:nvPr userDrawn="1"/>
        </p:nvPicPr>
        <p:blipFill>
          <a:blip r:embed="rId3"/>
          <a:stretch>
            <a:fillRect/>
          </a:stretch>
        </p:blipFill>
        <p:spPr>
          <a:xfrm>
            <a:off x="11456613" y="6209396"/>
            <a:ext cx="444817" cy="414557"/>
          </a:xfrm>
          <a:prstGeom prst="rect">
            <a:avLst/>
          </a:prstGeom>
        </p:spPr>
      </p:pic>
      <p:sp>
        <p:nvSpPr>
          <p:cNvPr id="15" name="TextBox 14">
            <a:extLst>
              <a:ext uri="{FF2B5EF4-FFF2-40B4-BE49-F238E27FC236}">
                <a16:creationId xmlns:a16="http://schemas.microsoft.com/office/drawing/2014/main" id="{0539ADB5-CA81-054F-AFFA-D930AD979C9F}"/>
              </a:ext>
            </a:extLst>
          </p:cNvPr>
          <p:cNvSpPr txBox="1"/>
          <p:nvPr userDrawn="1"/>
        </p:nvSpPr>
        <p:spPr>
          <a:xfrm>
            <a:off x="9659122" y="6321579"/>
            <a:ext cx="1788160" cy="230832"/>
          </a:xfrm>
          <a:prstGeom prst="rect">
            <a:avLst/>
          </a:prstGeom>
          <a:noFill/>
        </p:spPr>
        <p:txBody>
          <a:bodyPr wrap="square" rtlCol="0">
            <a:spAutoFit/>
          </a:bodyPr>
          <a:lstStyle/>
          <a:p>
            <a:pPr algn="r"/>
            <a:r>
              <a:rPr lang="en-US" sz="900" b="0" i="0" dirty="0">
                <a:solidFill>
                  <a:schemeClr val="bg1"/>
                </a:solidFill>
                <a:latin typeface="Montserrat Light" pitchFamily="2" charset="77"/>
              </a:rPr>
              <a:t>ACHCU Is a Brand of ACHC.  </a:t>
            </a:r>
          </a:p>
        </p:txBody>
      </p:sp>
    </p:spTree>
    <p:extLst>
      <p:ext uri="{BB962C8B-B14F-4D97-AF65-F5344CB8AC3E}">
        <p14:creationId xmlns:p14="http://schemas.microsoft.com/office/powerpoint/2010/main" val="800872259"/>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000" b="0" i="0" kern="1200" cap="none">
          <a:solidFill>
            <a:srgbClr val="003654"/>
          </a:solidFill>
          <a:latin typeface="Montserrat Medium" pitchFamily="2" charset="77"/>
          <a:ea typeface="Apex New Medium" charset="0"/>
          <a:cs typeface="Montserrat Medium" pitchFamily="2" charset="77"/>
        </a:defRPr>
      </a:lvl1pPr>
    </p:titleStyle>
    <p:bodyStyle>
      <a:lvl1pPr marL="256032" indent="-256032" algn="l" defTabSz="914400" rtl="0" eaLnBrk="1" latinLnBrk="0" hangingPunct="1">
        <a:lnSpc>
          <a:spcPct val="100000"/>
        </a:lnSpc>
        <a:spcBef>
          <a:spcPts val="1000"/>
        </a:spcBef>
        <a:buClr>
          <a:srgbClr val="74A2BF"/>
        </a:buClr>
        <a:buFont typeface="Wingdings" charset="2"/>
        <a:buChar char="§"/>
        <a:defRPr sz="2300" b="0" i="0" kern="1200">
          <a:solidFill>
            <a:srgbClr val="000000"/>
          </a:solidFill>
          <a:latin typeface="Montserrat" pitchFamily="2" charset="77"/>
          <a:ea typeface="Apex New Book" charset="0"/>
          <a:cs typeface="Montserrat" pitchFamily="2" charset="77"/>
        </a:defRPr>
      </a:lvl1pPr>
      <a:lvl2pPr marL="8001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2pPr>
      <a:lvl3pPr marL="12573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3pPr>
      <a:lvl4pPr marL="16573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4pPr>
      <a:lvl5pPr marL="21145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350" y="378814"/>
            <a:ext cx="10515600" cy="9517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7350" y="1432849"/>
            <a:ext cx="10515600" cy="395576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
        <p:nvSpPr>
          <p:cNvPr id="9" name="Rectangle 8">
            <a:extLst>
              <a:ext uri="{FF2B5EF4-FFF2-40B4-BE49-F238E27FC236}">
                <a16:creationId xmlns:a16="http://schemas.microsoft.com/office/drawing/2014/main" id="{8ABC3AA1-BAAF-3D43-87FD-54AC59AD1ABC}"/>
              </a:ext>
            </a:extLst>
          </p:cNvPr>
          <p:cNvSpPr/>
          <p:nvPr userDrawn="1"/>
        </p:nvSpPr>
        <p:spPr>
          <a:xfrm>
            <a:off x="0" y="5975350"/>
            <a:ext cx="12192000" cy="882650"/>
          </a:xfrm>
          <a:prstGeom prst="rect">
            <a:avLst/>
          </a:prstGeom>
          <a:solidFill>
            <a:srgbClr val="0044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198E0415-AB5E-0C4C-AC40-7044096231BF}"/>
              </a:ext>
            </a:extLst>
          </p:cNvPr>
          <p:cNvSpPr txBox="1">
            <a:spLocks/>
          </p:cNvSpPr>
          <p:nvPr userDrawn="1"/>
        </p:nvSpPr>
        <p:spPr>
          <a:xfrm>
            <a:off x="9158230" y="565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pex New Book" charset="0"/>
                <a:ea typeface="Apex New Book" charset="0"/>
                <a:cs typeface="Apex New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7FFCA-42BC-3045-A551-79BDB743AB99}" type="slidenum">
              <a:rPr lang="en-US" sz="900" b="0" i="0" smtClean="0">
                <a:solidFill>
                  <a:schemeClr val="bg1">
                    <a:lumMod val="75000"/>
                  </a:schemeClr>
                </a:solidFill>
                <a:latin typeface="Montserrat Light" pitchFamily="2" charset="77"/>
              </a:rPr>
              <a:pPr/>
              <a:t>‹#›</a:t>
            </a:fld>
            <a:endParaRPr lang="en-US" sz="900" b="0" i="0" dirty="0">
              <a:solidFill>
                <a:schemeClr val="bg1">
                  <a:lumMod val="75000"/>
                </a:schemeClr>
              </a:solidFill>
              <a:latin typeface="Montserrat Light" pitchFamily="2" charset="77"/>
            </a:endParaRPr>
          </a:p>
        </p:txBody>
      </p:sp>
      <p:pic>
        <p:nvPicPr>
          <p:cNvPr id="12" name="Picture 11">
            <a:extLst>
              <a:ext uri="{FF2B5EF4-FFF2-40B4-BE49-F238E27FC236}">
                <a16:creationId xmlns:a16="http://schemas.microsoft.com/office/drawing/2014/main" id="{64D65261-3A28-5A4A-9B7E-CFABD66E31C1}"/>
              </a:ext>
            </a:extLst>
          </p:cNvPr>
          <p:cNvPicPr>
            <a:picLocks noChangeAspect="1"/>
          </p:cNvPicPr>
          <p:nvPr userDrawn="1"/>
        </p:nvPicPr>
        <p:blipFill rotWithShape="1">
          <a:blip r:embed="rId7"/>
          <a:srcRect l="-1102" t="-21571" r="-8663" b="15371"/>
          <a:stretch/>
        </p:blipFill>
        <p:spPr>
          <a:xfrm>
            <a:off x="387350" y="6086204"/>
            <a:ext cx="1258570" cy="576320"/>
          </a:xfrm>
          <a:prstGeom prst="rect">
            <a:avLst/>
          </a:prstGeom>
        </p:spPr>
      </p:pic>
      <p:pic>
        <p:nvPicPr>
          <p:cNvPr id="13" name="Picture 12">
            <a:extLst>
              <a:ext uri="{FF2B5EF4-FFF2-40B4-BE49-F238E27FC236}">
                <a16:creationId xmlns:a16="http://schemas.microsoft.com/office/drawing/2014/main" id="{16188BC9-8506-D24A-A07E-2B9506CBA8AF}"/>
              </a:ext>
            </a:extLst>
          </p:cNvPr>
          <p:cNvPicPr>
            <a:picLocks noChangeAspect="1"/>
          </p:cNvPicPr>
          <p:nvPr userDrawn="1"/>
        </p:nvPicPr>
        <p:blipFill>
          <a:blip r:embed="rId8"/>
          <a:stretch>
            <a:fillRect/>
          </a:stretch>
        </p:blipFill>
        <p:spPr>
          <a:xfrm>
            <a:off x="11456613" y="6209396"/>
            <a:ext cx="444817" cy="414557"/>
          </a:xfrm>
          <a:prstGeom prst="rect">
            <a:avLst/>
          </a:prstGeom>
        </p:spPr>
      </p:pic>
      <p:sp>
        <p:nvSpPr>
          <p:cNvPr id="15" name="TextBox 14">
            <a:extLst>
              <a:ext uri="{FF2B5EF4-FFF2-40B4-BE49-F238E27FC236}">
                <a16:creationId xmlns:a16="http://schemas.microsoft.com/office/drawing/2014/main" id="{0539ADB5-CA81-054F-AFFA-D930AD979C9F}"/>
              </a:ext>
            </a:extLst>
          </p:cNvPr>
          <p:cNvSpPr txBox="1"/>
          <p:nvPr userDrawn="1"/>
        </p:nvSpPr>
        <p:spPr>
          <a:xfrm>
            <a:off x="9659122" y="6321579"/>
            <a:ext cx="1788160" cy="230832"/>
          </a:xfrm>
          <a:prstGeom prst="rect">
            <a:avLst/>
          </a:prstGeom>
          <a:noFill/>
        </p:spPr>
        <p:txBody>
          <a:bodyPr wrap="square" rtlCol="0">
            <a:spAutoFit/>
          </a:bodyPr>
          <a:lstStyle/>
          <a:p>
            <a:pPr algn="r"/>
            <a:r>
              <a:rPr lang="en-US" sz="900" b="0" i="0" dirty="0">
                <a:solidFill>
                  <a:schemeClr val="bg1"/>
                </a:solidFill>
                <a:latin typeface="Montserrat Light" pitchFamily="2" charset="77"/>
              </a:rPr>
              <a:t>ACHCU Is a Brand of ACHC.  </a:t>
            </a:r>
          </a:p>
        </p:txBody>
      </p:sp>
    </p:spTree>
    <p:extLst>
      <p:ext uri="{BB962C8B-B14F-4D97-AF65-F5344CB8AC3E}">
        <p14:creationId xmlns:p14="http://schemas.microsoft.com/office/powerpoint/2010/main" val="1809360398"/>
      </p:ext>
    </p:extLst>
  </p:cSld>
  <p:clrMap bg1="lt1" tx1="dk1" bg2="lt2" tx2="dk2" accent1="accent1" accent2="accent2" accent3="accent3" accent4="accent4" accent5="accent5" accent6="accent6" hlink="hlink" folHlink="folHlink"/>
  <p:sldLayoutIdLst>
    <p:sldLayoutId id="2147483650" r:id="rId1"/>
    <p:sldLayoutId id="2147483758" r:id="rId2"/>
    <p:sldLayoutId id="2147483753" r:id="rId3"/>
    <p:sldLayoutId id="2147483757" r:id="rId4"/>
  </p:sldLayoutIdLst>
  <p:hf hdr="0" ftr="0" dt="0"/>
  <p:txStyles>
    <p:titleStyle>
      <a:lvl1pPr algn="l" defTabSz="914400" rtl="0" eaLnBrk="1" latinLnBrk="0" hangingPunct="1">
        <a:lnSpc>
          <a:spcPct val="90000"/>
        </a:lnSpc>
        <a:spcBef>
          <a:spcPct val="0"/>
        </a:spcBef>
        <a:buNone/>
        <a:defRPr sz="4000" b="0" i="0" kern="1200" cap="none">
          <a:solidFill>
            <a:srgbClr val="003654"/>
          </a:solidFill>
          <a:latin typeface="Montserrat Medium" pitchFamily="2" charset="77"/>
          <a:ea typeface="Apex New Medium" charset="0"/>
          <a:cs typeface="Montserrat Medium" pitchFamily="2" charset="77"/>
        </a:defRPr>
      </a:lvl1pPr>
    </p:titleStyle>
    <p:bodyStyle>
      <a:lvl1pPr marL="256032" indent="-256032" algn="l" defTabSz="914400" rtl="0" eaLnBrk="1" latinLnBrk="0" hangingPunct="1">
        <a:lnSpc>
          <a:spcPct val="100000"/>
        </a:lnSpc>
        <a:spcBef>
          <a:spcPts val="1000"/>
        </a:spcBef>
        <a:buClr>
          <a:srgbClr val="74A2BF"/>
        </a:buClr>
        <a:buFont typeface="Wingdings" charset="2"/>
        <a:buChar char="§"/>
        <a:defRPr sz="2300" b="0" i="0" kern="1200">
          <a:solidFill>
            <a:srgbClr val="000000"/>
          </a:solidFill>
          <a:latin typeface="Montserrat" pitchFamily="2" charset="77"/>
          <a:ea typeface="Apex New Book" charset="0"/>
          <a:cs typeface="Montserrat" pitchFamily="2" charset="77"/>
        </a:defRPr>
      </a:lvl1pPr>
      <a:lvl2pPr marL="8001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2pPr>
      <a:lvl3pPr marL="12573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3pPr>
      <a:lvl4pPr marL="16573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4pPr>
      <a:lvl5pPr marL="21145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350" y="378814"/>
            <a:ext cx="10515600" cy="9517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7350" y="1432849"/>
            <a:ext cx="10515600" cy="395576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
        <p:nvSpPr>
          <p:cNvPr id="9" name="Rectangle 8">
            <a:extLst>
              <a:ext uri="{FF2B5EF4-FFF2-40B4-BE49-F238E27FC236}">
                <a16:creationId xmlns:a16="http://schemas.microsoft.com/office/drawing/2014/main" id="{8ABC3AA1-BAAF-3D43-87FD-54AC59AD1ABC}"/>
              </a:ext>
            </a:extLst>
          </p:cNvPr>
          <p:cNvSpPr/>
          <p:nvPr userDrawn="1"/>
        </p:nvSpPr>
        <p:spPr>
          <a:xfrm>
            <a:off x="0" y="5975350"/>
            <a:ext cx="12192000" cy="882650"/>
          </a:xfrm>
          <a:prstGeom prst="rect">
            <a:avLst/>
          </a:prstGeom>
          <a:solidFill>
            <a:srgbClr val="0044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198E0415-AB5E-0C4C-AC40-7044096231BF}"/>
              </a:ext>
            </a:extLst>
          </p:cNvPr>
          <p:cNvSpPr txBox="1">
            <a:spLocks/>
          </p:cNvSpPr>
          <p:nvPr userDrawn="1"/>
        </p:nvSpPr>
        <p:spPr>
          <a:xfrm>
            <a:off x="9158230" y="565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pex New Book" charset="0"/>
                <a:ea typeface="Apex New Book" charset="0"/>
                <a:cs typeface="Apex New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7FFCA-42BC-3045-A551-79BDB743AB99}" type="slidenum">
              <a:rPr lang="en-US" sz="900" b="0" i="0" smtClean="0">
                <a:solidFill>
                  <a:schemeClr val="bg1">
                    <a:lumMod val="75000"/>
                  </a:schemeClr>
                </a:solidFill>
                <a:latin typeface="Montserrat Light" pitchFamily="2" charset="77"/>
              </a:rPr>
              <a:pPr/>
              <a:t>‹#›</a:t>
            </a:fld>
            <a:endParaRPr lang="en-US" sz="900" b="0" i="0" dirty="0">
              <a:solidFill>
                <a:schemeClr val="bg1">
                  <a:lumMod val="75000"/>
                </a:schemeClr>
              </a:solidFill>
              <a:latin typeface="Montserrat Light" pitchFamily="2" charset="77"/>
            </a:endParaRPr>
          </a:p>
        </p:txBody>
      </p:sp>
      <p:pic>
        <p:nvPicPr>
          <p:cNvPr id="16" name="Picture 15">
            <a:extLst>
              <a:ext uri="{FF2B5EF4-FFF2-40B4-BE49-F238E27FC236}">
                <a16:creationId xmlns:a16="http://schemas.microsoft.com/office/drawing/2014/main" id="{D79DF6DE-4F85-904D-B715-8BD2DEA2F504}"/>
              </a:ext>
            </a:extLst>
          </p:cNvPr>
          <p:cNvPicPr>
            <a:picLocks noChangeAspect="1"/>
          </p:cNvPicPr>
          <p:nvPr userDrawn="1"/>
        </p:nvPicPr>
        <p:blipFill rotWithShape="1">
          <a:blip r:embed="rId6"/>
          <a:srcRect l="-1102" t="-21571" r="-8663" b="15371"/>
          <a:stretch/>
        </p:blipFill>
        <p:spPr>
          <a:xfrm>
            <a:off x="387350" y="6086204"/>
            <a:ext cx="1258570" cy="576320"/>
          </a:xfrm>
          <a:prstGeom prst="rect">
            <a:avLst/>
          </a:prstGeom>
        </p:spPr>
      </p:pic>
      <p:pic>
        <p:nvPicPr>
          <p:cNvPr id="17" name="Picture 16">
            <a:extLst>
              <a:ext uri="{FF2B5EF4-FFF2-40B4-BE49-F238E27FC236}">
                <a16:creationId xmlns:a16="http://schemas.microsoft.com/office/drawing/2014/main" id="{B24107A1-D366-4F43-8B0A-082525B0AFFE}"/>
              </a:ext>
            </a:extLst>
          </p:cNvPr>
          <p:cNvPicPr>
            <a:picLocks noChangeAspect="1"/>
          </p:cNvPicPr>
          <p:nvPr userDrawn="1"/>
        </p:nvPicPr>
        <p:blipFill>
          <a:blip r:embed="rId7"/>
          <a:stretch>
            <a:fillRect/>
          </a:stretch>
        </p:blipFill>
        <p:spPr>
          <a:xfrm>
            <a:off x="11456613" y="6209396"/>
            <a:ext cx="444817" cy="414557"/>
          </a:xfrm>
          <a:prstGeom prst="rect">
            <a:avLst/>
          </a:prstGeom>
        </p:spPr>
      </p:pic>
      <p:sp>
        <p:nvSpPr>
          <p:cNvPr id="18" name="TextBox 17">
            <a:extLst>
              <a:ext uri="{FF2B5EF4-FFF2-40B4-BE49-F238E27FC236}">
                <a16:creationId xmlns:a16="http://schemas.microsoft.com/office/drawing/2014/main" id="{9534EE94-1D02-F040-BFFA-54CEBCAF4D0F}"/>
              </a:ext>
            </a:extLst>
          </p:cNvPr>
          <p:cNvSpPr txBox="1"/>
          <p:nvPr userDrawn="1"/>
        </p:nvSpPr>
        <p:spPr>
          <a:xfrm>
            <a:off x="9659122" y="6321579"/>
            <a:ext cx="1788160" cy="230832"/>
          </a:xfrm>
          <a:prstGeom prst="rect">
            <a:avLst/>
          </a:prstGeom>
          <a:noFill/>
        </p:spPr>
        <p:txBody>
          <a:bodyPr wrap="square" rtlCol="0">
            <a:spAutoFit/>
          </a:bodyPr>
          <a:lstStyle/>
          <a:p>
            <a:pPr algn="r"/>
            <a:r>
              <a:rPr lang="en-US" sz="900" b="0" i="0" dirty="0">
                <a:solidFill>
                  <a:schemeClr val="bg1"/>
                </a:solidFill>
                <a:latin typeface="Montserrat Light" pitchFamily="2" charset="77"/>
              </a:rPr>
              <a:t>ACHCU Is a Brand of ACHC.  </a:t>
            </a:r>
          </a:p>
        </p:txBody>
      </p:sp>
    </p:spTree>
    <p:extLst>
      <p:ext uri="{BB962C8B-B14F-4D97-AF65-F5344CB8AC3E}">
        <p14:creationId xmlns:p14="http://schemas.microsoft.com/office/powerpoint/2010/main" val="162955363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Lst>
  <p:hf hdr="0" ftr="0" dt="0"/>
  <p:txStyles>
    <p:titleStyle>
      <a:lvl1pPr algn="l" defTabSz="914400" rtl="0" eaLnBrk="1" latinLnBrk="0" hangingPunct="1">
        <a:lnSpc>
          <a:spcPct val="90000"/>
        </a:lnSpc>
        <a:spcBef>
          <a:spcPct val="0"/>
        </a:spcBef>
        <a:buNone/>
        <a:defRPr sz="4000" b="0" i="0" kern="1200" cap="none">
          <a:solidFill>
            <a:srgbClr val="003654"/>
          </a:solidFill>
          <a:latin typeface="Montserrat Medium" pitchFamily="2" charset="77"/>
          <a:ea typeface="Apex New Medium" charset="0"/>
          <a:cs typeface="Montserrat Medium" pitchFamily="2" charset="77"/>
        </a:defRPr>
      </a:lvl1pPr>
    </p:titleStyle>
    <p:bodyStyle>
      <a:lvl1pPr marL="256032" indent="-256032" algn="l" defTabSz="914400" rtl="0" eaLnBrk="1" latinLnBrk="0" hangingPunct="1">
        <a:lnSpc>
          <a:spcPct val="100000"/>
        </a:lnSpc>
        <a:spcBef>
          <a:spcPts val="1000"/>
        </a:spcBef>
        <a:buClr>
          <a:srgbClr val="74A2BF"/>
        </a:buClr>
        <a:buFont typeface="Wingdings" charset="2"/>
        <a:buChar char="§"/>
        <a:defRPr sz="2300" b="0" i="0" kern="1200">
          <a:solidFill>
            <a:srgbClr val="000000"/>
          </a:solidFill>
          <a:latin typeface="Montserrat" pitchFamily="2" charset="77"/>
          <a:ea typeface="Apex New Book" charset="0"/>
          <a:cs typeface="Montserrat" pitchFamily="2" charset="77"/>
        </a:defRPr>
      </a:lvl1pPr>
      <a:lvl2pPr marL="8001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2pPr>
      <a:lvl3pPr marL="12573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3pPr>
      <a:lvl4pPr marL="16573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4pPr>
      <a:lvl5pPr marL="21145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5975350"/>
            <a:ext cx="12192000" cy="882650"/>
          </a:xfrm>
          <a:prstGeom prst="rect">
            <a:avLst/>
          </a:prstGeom>
          <a:solidFill>
            <a:srgbClr val="0044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Placeholder 1"/>
          <p:cNvSpPr>
            <a:spLocks noGrp="1"/>
          </p:cNvSpPr>
          <p:nvPr>
            <p:ph type="title"/>
          </p:nvPr>
        </p:nvSpPr>
        <p:spPr>
          <a:xfrm>
            <a:off x="370415" y="387281"/>
            <a:ext cx="11362781" cy="1449986"/>
          </a:xfrm>
          <a:prstGeom prst="rect">
            <a:avLst/>
          </a:prstGeom>
        </p:spPr>
        <p:txBody>
          <a:bodyPr vert="horz" lIns="91440" tIns="45720" rIns="91440" bIns="45720" rtlCol="0" anchor="ctr">
            <a:noAutofit/>
          </a:bodyPr>
          <a:lstStyle/>
          <a:p>
            <a:r>
              <a:rPr lang="en-US" dirty="0"/>
              <a:t>Click to Edit Master Title Style</a:t>
            </a:r>
          </a:p>
        </p:txBody>
      </p:sp>
      <p:sp>
        <p:nvSpPr>
          <p:cNvPr id="10" name="Text Placeholder 2"/>
          <p:cNvSpPr>
            <a:spLocks noGrp="1"/>
          </p:cNvSpPr>
          <p:nvPr>
            <p:ph type="body" idx="1"/>
          </p:nvPr>
        </p:nvSpPr>
        <p:spPr>
          <a:xfrm>
            <a:off x="387350" y="2125002"/>
            <a:ext cx="11345846" cy="36217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EBB8C10-9F56-F649-92CA-DE6717AB77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950" y="412828"/>
            <a:ext cx="519052" cy="65795"/>
          </a:xfrm>
          <a:prstGeom prst="rect">
            <a:avLst/>
          </a:prstGeom>
        </p:spPr>
      </p:pic>
      <p:sp>
        <p:nvSpPr>
          <p:cNvPr id="20" name="Slide Number Placeholder 5">
            <a:extLst>
              <a:ext uri="{FF2B5EF4-FFF2-40B4-BE49-F238E27FC236}">
                <a16:creationId xmlns:a16="http://schemas.microsoft.com/office/drawing/2014/main" id="{9877373C-2CCB-F747-B46E-4410C1BC197B}"/>
              </a:ext>
            </a:extLst>
          </p:cNvPr>
          <p:cNvSpPr txBox="1">
            <a:spLocks/>
          </p:cNvSpPr>
          <p:nvPr userDrawn="1"/>
        </p:nvSpPr>
        <p:spPr>
          <a:xfrm>
            <a:off x="9305290" y="565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pex New Book" charset="0"/>
                <a:ea typeface="Apex New Book" charset="0"/>
                <a:cs typeface="Apex New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7FFCA-42BC-3045-A551-79BDB743AB99}" type="slidenum">
              <a:rPr lang="en-US" sz="900" b="0" i="0" smtClean="0">
                <a:solidFill>
                  <a:schemeClr val="bg1">
                    <a:lumMod val="75000"/>
                  </a:schemeClr>
                </a:solidFill>
                <a:latin typeface="Montserrat Light" pitchFamily="2" charset="77"/>
              </a:rPr>
              <a:pPr/>
              <a:t>‹#›</a:t>
            </a:fld>
            <a:endParaRPr lang="en-US" sz="900" b="0" i="0" dirty="0">
              <a:solidFill>
                <a:schemeClr val="bg1">
                  <a:lumMod val="75000"/>
                </a:schemeClr>
              </a:solidFill>
              <a:latin typeface="Montserrat Light" pitchFamily="2" charset="77"/>
            </a:endParaRPr>
          </a:p>
        </p:txBody>
      </p:sp>
      <p:pic>
        <p:nvPicPr>
          <p:cNvPr id="11" name="Picture 10">
            <a:extLst>
              <a:ext uri="{FF2B5EF4-FFF2-40B4-BE49-F238E27FC236}">
                <a16:creationId xmlns:a16="http://schemas.microsoft.com/office/drawing/2014/main" id="{86B5EE2D-A01E-4241-9C83-19CC15DDC5AD}"/>
              </a:ext>
            </a:extLst>
          </p:cNvPr>
          <p:cNvPicPr>
            <a:picLocks noChangeAspect="1"/>
          </p:cNvPicPr>
          <p:nvPr userDrawn="1"/>
        </p:nvPicPr>
        <p:blipFill rotWithShape="1">
          <a:blip r:embed="rId4"/>
          <a:srcRect l="-1102" t="-21571" r="-8663" b="15371"/>
          <a:stretch/>
        </p:blipFill>
        <p:spPr>
          <a:xfrm>
            <a:off x="387350" y="6086204"/>
            <a:ext cx="1258570" cy="576320"/>
          </a:xfrm>
          <a:prstGeom prst="rect">
            <a:avLst/>
          </a:prstGeom>
        </p:spPr>
      </p:pic>
      <p:pic>
        <p:nvPicPr>
          <p:cNvPr id="13" name="Picture 12">
            <a:extLst>
              <a:ext uri="{FF2B5EF4-FFF2-40B4-BE49-F238E27FC236}">
                <a16:creationId xmlns:a16="http://schemas.microsoft.com/office/drawing/2014/main" id="{F6083200-171C-EA48-AEF3-CA9D5A31DA94}"/>
              </a:ext>
            </a:extLst>
          </p:cNvPr>
          <p:cNvPicPr>
            <a:picLocks noChangeAspect="1"/>
          </p:cNvPicPr>
          <p:nvPr userDrawn="1"/>
        </p:nvPicPr>
        <p:blipFill>
          <a:blip r:embed="rId5"/>
          <a:stretch>
            <a:fillRect/>
          </a:stretch>
        </p:blipFill>
        <p:spPr>
          <a:xfrm>
            <a:off x="11456613" y="6209396"/>
            <a:ext cx="444817" cy="414557"/>
          </a:xfrm>
          <a:prstGeom prst="rect">
            <a:avLst/>
          </a:prstGeom>
        </p:spPr>
      </p:pic>
      <p:sp>
        <p:nvSpPr>
          <p:cNvPr id="14" name="TextBox 13">
            <a:extLst>
              <a:ext uri="{FF2B5EF4-FFF2-40B4-BE49-F238E27FC236}">
                <a16:creationId xmlns:a16="http://schemas.microsoft.com/office/drawing/2014/main" id="{89D63439-A26D-954B-B146-FC012D190FA7}"/>
              </a:ext>
            </a:extLst>
          </p:cNvPr>
          <p:cNvSpPr txBox="1"/>
          <p:nvPr userDrawn="1"/>
        </p:nvSpPr>
        <p:spPr>
          <a:xfrm>
            <a:off x="9659122" y="6321579"/>
            <a:ext cx="1788160" cy="230832"/>
          </a:xfrm>
          <a:prstGeom prst="rect">
            <a:avLst/>
          </a:prstGeom>
          <a:noFill/>
        </p:spPr>
        <p:txBody>
          <a:bodyPr wrap="square" rtlCol="0">
            <a:spAutoFit/>
          </a:bodyPr>
          <a:lstStyle/>
          <a:p>
            <a:pPr algn="r"/>
            <a:r>
              <a:rPr lang="en-US" sz="900" b="0" i="0" dirty="0">
                <a:solidFill>
                  <a:schemeClr val="bg1"/>
                </a:solidFill>
                <a:latin typeface="Montserrat Light" pitchFamily="2" charset="77"/>
              </a:rPr>
              <a:t>ACHCU Is a Brand of ACHC.  </a:t>
            </a:r>
          </a:p>
        </p:txBody>
      </p:sp>
    </p:spTree>
    <p:extLst>
      <p:ext uri="{BB962C8B-B14F-4D97-AF65-F5344CB8AC3E}">
        <p14:creationId xmlns:p14="http://schemas.microsoft.com/office/powerpoint/2010/main" val="1910142854"/>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914400" rtl="0" eaLnBrk="1" latinLnBrk="0" hangingPunct="1">
        <a:lnSpc>
          <a:spcPct val="90000"/>
        </a:lnSpc>
        <a:spcBef>
          <a:spcPct val="0"/>
        </a:spcBef>
        <a:buNone/>
        <a:defRPr sz="4000" b="0" i="0" kern="1200">
          <a:solidFill>
            <a:srgbClr val="003654"/>
          </a:solidFill>
          <a:latin typeface="Montserrat Medium" pitchFamily="2" charset="77"/>
          <a:ea typeface="Apex New Medium" charset="0"/>
          <a:cs typeface="Montserrat Medium" pitchFamily="2" charset="77"/>
        </a:defRPr>
      </a:lvl1pPr>
    </p:titleStyle>
    <p:bodyStyle>
      <a:lvl1pPr marL="256032" indent="-256032" algn="l" defTabSz="914400" rtl="0" eaLnBrk="1" latinLnBrk="0" hangingPunct="1">
        <a:lnSpc>
          <a:spcPct val="100000"/>
        </a:lnSpc>
        <a:spcBef>
          <a:spcPts val="1000"/>
        </a:spcBef>
        <a:buClr>
          <a:srgbClr val="74A2BF"/>
        </a:buClr>
        <a:buFont typeface="Wingdings" charset="2"/>
        <a:buChar char="§"/>
        <a:defRPr sz="2300" b="0" i="0" kern="1200">
          <a:solidFill>
            <a:schemeClr val="tx1"/>
          </a:solidFill>
          <a:latin typeface="Montserrat" pitchFamily="2" charset="77"/>
          <a:ea typeface="+mn-ea"/>
          <a:cs typeface="Montserrat" pitchFamily="2" charset="77"/>
        </a:defRPr>
      </a:lvl1pPr>
      <a:lvl2pPr marL="804672" indent="-256032" algn="l" defTabSz="914400" rtl="0" eaLnBrk="1" latinLnBrk="0" hangingPunct="1">
        <a:lnSpc>
          <a:spcPct val="100000"/>
        </a:lnSpc>
        <a:spcBef>
          <a:spcPts val="500"/>
        </a:spcBef>
        <a:buClr>
          <a:srgbClr val="74A2BF"/>
        </a:buClr>
        <a:buFont typeface="Arial"/>
        <a:buChar char="•"/>
        <a:defRPr sz="2000" b="0" i="0" kern="1200">
          <a:solidFill>
            <a:schemeClr val="tx1"/>
          </a:solidFill>
          <a:latin typeface="Montserrat" pitchFamily="2" charset="77"/>
          <a:ea typeface="+mn-ea"/>
          <a:cs typeface="Montserrat" pitchFamily="2" charset="77"/>
        </a:defRPr>
      </a:lvl2pPr>
      <a:lvl3pPr marL="1143000" indent="-228600" algn="l" defTabSz="914400" rtl="0" eaLnBrk="1" latinLnBrk="0" hangingPunct="1">
        <a:lnSpc>
          <a:spcPct val="100000"/>
        </a:lnSpc>
        <a:spcBef>
          <a:spcPts val="500"/>
        </a:spcBef>
        <a:buClr>
          <a:srgbClr val="74A2BF"/>
        </a:buClr>
        <a:buFont typeface="Arial"/>
        <a:buChar char="•"/>
        <a:defRPr sz="2000" b="0" i="0" kern="1200">
          <a:solidFill>
            <a:schemeClr val="tx1"/>
          </a:solidFill>
          <a:latin typeface="Montserrat" pitchFamily="2" charset="77"/>
          <a:ea typeface="+mn-ea"/>
          <a:cs typeface="Montserrat" pitchFamily="2" charset="77"/>
        </a:defRPr>
      </a:lvl3pPr>
      <a:lvl4pPr marL="1600200" indent="-228600" algn="l" defTabSz="914400" rtl="0" eaLnBrk="1" latinLnBrk="0" hangingPunct="1">
        <a:lnSpc>
          <a:spcPct val="100000"/>
        </a:lnSpc>
        <a:spcBef>
          <a:spcPts val="500"/>
        </a:spcBef>
        <a:buClr>
          <a:srgbClr val="74A2BF"/>
        </a:buClr>
        <a:buFont typeface="Arial"/>
        <a:buChar char="•"/>
        <a:defRPr sz="2000" b="0" i="0" kern="1200">
          <a:solidFill>
            <a:schemeClr val="tx1"/>
          </a:solidFill>
          <a:latin typeface="Montserrat" pitchFamily="2" charset="77"/>
          <a:ea typeface="+mn-ea"/>
          <a:cs typeface="Montserrat" pitchFamily="2" charset="77"/>
        </a:defRPr>
      </a:lvl4pPr>
      <a:lvl5pPr marL="2057400" indent="-228600" algn="l" defTabSz="914400" rtl="0" eaLnBrk="1" latinLnBrk="0" hangingPunct="1">
        <a:lnSpc>
          <a:spcPct val="100000"/>
        </a:lnSpc>
        <a:spcBef>
          <a:spcPts val="500"/>
        </a:spcBef>
        <a:buClr>
          <a:srgbClr val="74A2BF"/>
        </a:buClr>
        <a:buFont typeface="Arial"/>
        <a:buChar char="•"/>
        <a:defRPr sz="2000" b="0" i="0" kern="1200">
          <a:solidFill>
            <a:schemeClr val="tx1"/>
          </a:solidFill>
          <a:latin typeface="Montserrat" pitchFamily="2" charset="77"/>
          <a:ea typeface="+mn-ea"/>
          <a:cs typeface="Montserra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00300" y="537058"/>
            <a:ext cx="11029699" cy="701731"/>
          </a:xfrm>
          <a:prstGeom prst="rect">
            <a:avLst/>
          </a:prstGeom>
        </p:spPr>
        <p:txBody>
          <a:bodyPr vert="horz" wrap="square" lIns="91440" tIns="45720" rIns="91440" bIns="45720" rtlCol="0" anchor="t" anchorCtr="0">
            <a:spAutoFit/>
          </a:bodyPr>
          <a:lstStyle/>
          <a:p>
            <a:r>
              <a:rPr lang="en-US" dirty="0"/>
              <a:t>Standard Number</a:t>
            </a:r>
          </a:p>
        </p:txBody>
      </p:sp>
      <p:pic>
        <p:nvPicPr>
          <p:cNvPr id="13" name="Picture 12">
            <a:extLst>
              <a:ext uri="{FF2B5EF4-FFF2-40B4-BE49-F238E27FC236}">
                <a16:creationId xmlns:a16="http://schemas.microsoft.com/office/drawing/2014/main" id="{FB26852B-CC0A-8248-94C2-329FB344CB19}"/>
              </a:ext>
            </a:extLst>
          </p:cNvPr>
          <p:cNvPicPr>
            <a:picLocks noChangeAspect="1"/>
          </p:cNvPicPr>
          <p:nvPr userDrawn="1"/>
        </p:nvPicPr>
        <p:blipFill rotWithShape="1">
          <a:blip r:embed="rId8"/>
          <a:srcRect l="-1324" r="-2768"/>
          <a:stretch/>
        </p:blipFill>
        <p:spPr>
          <a:xfrm>
            <a:off x="10460990" y="6052472"/>
            <a:ext cx="1549400" cy="556757"/>
          </a:xfrm>
          <a:prstGeom prst="rect">
            <a:avLst/>
          </a:prstGeom>
        </p:spPr>
      </p:pic>
      <p:sp>
        <p:nvSpPr>
          <p:cNvPr id="14" name="Slide Number Placeholder 5">
            <a:extLst>
              <a:ext uri="{FF2B5EF4-FFF2-40B4-BE49-F238E27FC236}">
                <a16:creationId xmlns:a16="http://schemas.microsoft.com/office/drawing/2014/main" id="{996ADF79-870D-BC48-8711-B1A397602B00}"/>
              </a:ext>
            </a:extLst>
          </p:cNvPr>
          <p:cNvSpPr txBox="1">
            <a:spLocks/>
          </p:cNvSpPr>
          <p:nvPr userDrawn="1"/>
        </p:nvSpPr>
        <p:spPr>
          <a:xfrm>
            <a:off x="9305290" y="565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pex New Book" charset="0"/>
                <a:ea typeface="Apex New Book" charset="0"/>
                <a:cs typeface="Apex New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7FFCA-42BC-3045-A551-79BDB743AB99}" type="slidenum">
              <a:rPr lang="en-US" sz="900" b="0" i="0" smtClean="0">
                <a:solidFill>
                  <a:schemeClr val="bg1">
                    <a:lumMod val="75000"/>
                  </a:schemeClr>
                </a:solidFill>
                <a:latin typeface="Montserrat Light" pitchFamily="2" charset="77"/>
              </a:rPr>
              <a:pPr/>
              <a:t>‹#›</a:t>
            </a:fld>
            <a:endParaRPr lang="en-US" sz="900" b="0" i="0" dirty="0">
              <a:solidFill>
                <a:schemeClr val="bg1">
                  <a:lumMod val="75000"/>
                </a:schemeClr>
              </a:solidFill>
              <a:latin typeface="Montserrat Light" pitchFamily="2" charset="77"/>
            </a:endParaRPr>
          </a:p>
        </p:txBody>
      </p:sp>
      <p:pic>
        <p:nvPicPr>
          <p:cNvPr id="16" name="Picture 15">
            <a:extLst>
              <a:ext uri="{FF2B5EF4-FFF2-40B4-BE49-F238E27FC236}">
                <a16:creationId xmlns:a16="http://schemas.microsoft.com/office/drawing/2014/main" id="{FF77FAC8-1A7B-E34A-8827-0EA851688AB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
        <p:nvSpPr>
          <p:cNvPr id="17" name="Right Triangle 16">
            <a:extLst>
              <a:ext uri="{FF2B5EF4-FFF2-40B4-BE49-F238E27FC236}">
                <a16:creationId xmlns:a16="http://schemas.microsoft.com/office/drawing/2014/main" id="{BC5A456E-8B8C-AA4E-9D2D-74D387BE8D28}"/>
              </a:ext>
            </a:extLst>
          </p:cNvPr>
          <p:cNvSpPr/>
          <p:nvPr userDrawn="1"/>
        </p:nvSpPr>
        <p:spPr>
          <a:xfrm rot="16200000">
            <a:off x="8437920" y="3103920"/>
            <a:ext cx="1412160" cy="6096000"/>
          </a:xfrm>
          <a:prstGeom prst="rtTriangle">
            <a:avLst/>
          </a:prstGeom>
          <a:solidFill>
            <a:srgbClr val="0044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6501000"/>
      </p:ext>
    </p:extLst>
  </p:cSld>
  <p:clrMap bg1="lt1" tx1="dk1" bg2="lt2" tx2="dk2" accent1="accent1" accent2="accent2" accent3="accent3" accent4="accent4" accent5="accent5" accent6="accent6" hlink="hlink" folHlink="folHlink"/>
  <p:sldLayoutIdLst>
    <p:sldLayoutId id="2147483788" r:id="rId1"/>
    <p:sldLayoutId id="2147483803" r:id="rId2"/>
    <p:sldLayoutId id="2147483801" r:id="rId3"/>
    <p:sldLayoutId id="2147483802" r:id="rId4"/>
    <p:sldLayoutId id="2147483792" r:id="rId5"/>
    <p:sldLayoutId id="2147483793" r:id="rId6"/>
  </p:sldLayoutIdLst>
  <p:hf hdr="0" ftr="0" dt="0"/>
  <p:txStyles>
    <p:titleStyle>
      <a:lvl1pPr algn="l" defTabSz="914400" rtl="0" eaLnBrk="1" latinLnBrk="0" hangingPunct="1">
        <a:lnSpc>
          <a:spcPct val="90000"/>
        </a:lnSpc>
        <a:spcBef>
          <a:spcPct val="0"/>
        </a:spcBef>
        <a:buNone/>
        <a:defRPr sz="4400" b="0" i="0" kern="1200" cap="none" baseline="0">
          <a:solidFill>
            <a:srgbClr val="113750"/>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palmettogba.com/palmetto/npewest.nsf/DID/P4LF7PNQM8?Open" TargetMode="Externa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http://ecfr.federalregister.gov/on/2021-02-03/title42/chapter-IV/subchapter-B/part424/subpart-D/section-424.57" TargetMode="Externa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960" y="2052320"/>
            <a:ext cx="6471920" cy="1971040"/>
          </a:xfrm>
        </p:spPr>
        <p:txBody>
          <a:bodyPr>
            <a:noAutofit/>
          </a:bodyPr>
          <a:lstStyle/>
          <a:p>
            <a:pPr>
              <a:lnSpc>
                <a:spcPct val="100000"/>
              </a:lnSpc>
            </a:pPr>
            <a:r>
              <a:rPr lang="en-US" sz="3600" dirty="0"/>
              <a:t>Keeping a Book Available for Surveys and Inspections</a:t>
            </a:r>
            <a:endParaRPr lang="en-US" sz="3600" dirty="0">
              <a:latin typeface="ApexNew-Book"/>
              <a:cs typeface="ApexNew-Book"/>
            </a:endParaRPr>
          </a:p>
        </p:txBody>
      </p:sp>
      <p:sp>
        <p:nvSpPr>
          <p:cNvPr id="4" name="Subtitle 3"/>
          <p:cNvSpPr>
            <a:spLocks noGrp="1"/>
          </p:cNvSpPr>
          <p:nvPr>
            <p:ph type="subTitle" idx="1"/>
          </p:nvPr>
        </p:nvSpPr>
        <p:spPr>
          <a:xfrm>
            <a:off x="568960" y="4116986"/>
            <a:ext cx="6471920" cy="1718664"/>
          </a:xfrm>
        </p:spPr>
        <p:txBody>
          <a:bodyPr/>
          <a:lstStyle/>
          <a:p>
            <a:r>
              <a:rPr lang="en-US" sz="2400" dirty="0">
                <a:cs typeface="ApexNew-Book"/>
              </a:rPr>
              <a:t>Mary Ellen Conway</a:t>
            </a:r>
          </a:p>
          <a:p>
            <a:r>
              <a:rPr lang="en-US" sz="2400" dirty="0"/>
              <a:t>Capital Healthcare Group</a:t>
            </a:r>
          </a:p>
          <a:p>
            <a:r>
              <a:rPr lang="en-US" sz="1600" dirty="0"/>
              <a:t>Wednesday, June 7, 2023</a:t>
            </a:r>
            <a:endParaRPr lang="en-US" sz="1400" dirty="0"/>
          </a:p>
        </p:txBody>
      </p:sp>
    </p:spTree>
    <p:extLst>
      <p:ext uri="{BB962C8B-B14F-4D97-AF65-F5344CB8AC3E}">
        <p14:creationId xmlns:p14="http://schemas.microsoft.com/office/powerpoint/2010/main" val="325931382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2A8C-AF24-12BB-9388-4A665E86C725}"/>
              </a:ext>
            </a:extLst>
          </p:cNvPr>
          <p:cNvSpPr>
            <a:spLocks noGrp="1"/>
          </p:cNvSpPr>
          <p:nvPr>
            <p:ph type="title"/>
          </p:nvPr>
        </p:nvSpPr>
        <p:spPr>
          <a:xfrm>
            <a:off x="387350" y="378814"/>
            <a:ext cx="11804650" cy="951700"/>
          </a:xfrm>
        </p:spPr>
        <p:txBody>
          <a:bodyPr>
            <a:normAutofit/>
          </a:bodyPr>
          <a:lstStyle/>
          <a:p>
            <a:r>
              <a:rPr lang="en-US" dirty="0"/>
              <a:t>Revocations Governed by 42 CFR §424.535</a:t>
            </a:r>
          </a:p>
        </p:txBody>
      </p:sp>
      <p:sp>
        <p:nvSpPr>
          <p:cNvPr id="3" name="Text Placeholder 2">
            <a:extLst>
              <a:ext uri="{FF2B5EF4-FFF2-40B4-BE49-F238E27FC236}">
                <a16:creationId xmlns:a16="http://schemas.microsoft.com/office/drawing/2014/main" id="{BDFEB709-6896-3EFD-F8ED-0CDFBC5B9A1D}"/>
              </a:ext>
            </a:extLst>
          </p:cNvPr>
          <p:cNvSpPr>
            <a:spLocks noGrp="1"/>
          </p:cNvSpPr>
          <p:nvPr>
            <p:ph type="body" sz="quarter" idx="10"/>
          </p:nvPr>
        </p:nvSpPr>
        <p:spPr/>
        <p:txBody>
          <a:bodyPr/>
          <a:lstStyle/>
          <a:p>
            <a:pPr marL="0" indent="0">
              <a:buNone/>
            </a:pPr>
            <a:r>
              <a:rPr lang="en-US" dirty="0"/>
              <a:t>Grounds related to screening requirements.</a:t>
            </a:r>
          </a:p>
          <a:p>
            <a:pPr marL="0" indent="0">
              <a:buNone/>
            </a:pPr>
            <a:r>
              <a:rPr lang="en-US" dirty="0"/>
              <a:t>Misuse of billing number.</a:t>
            </a:r>
          </a:p>
          <a:p>
            <a:pPr marL="0" indent="0">
              <a:buNone/>
            </a:pPr>
            <a:r>
              <a:rPr lang="en-US" dirty="0"/>
              <a:t>Abuse of billing privileges – CMS determines that the provider or supplier has a pattern or practice of submitting claims that fail to meet Medicare requirements.</a:t>
            </a:r>
          </a:p>
          <a:p>
            <a:pPr marL="0" indent="0">
              <a:buNone/>
            </a:pPr>
            <a:r>
              <a:rPr lang="en-US" dirty="0"/>
              <a:t>Failure to comply with reporting requirements.</a:t>
            </a:r>
          </a:p>
          <a:p>
            <a:pPr marL="0" indent="0">
              <a:buNone/>
            </a:pPr>
            <a:r>
              <a:rPr lang="en-US" dirty="0"/>
              <a:t>Medicaid termination.</a:t>
            </a:r>
          </a:p>
          <a:p>
            <a:pPr marL="0" indent="0">
              <a:buNone/>
            </a:pPr>
            <a:endParaRPr lang="en-US" dirty="0"/>
          </a:p>
        </p:txBody>
      </p:sp>
    </p:spTree>
    <p:extLst>
      <p:ext uri="{BB962C8B-B14F-4D97-AF65-F5344CB8AC3E}">
        <p14:creationId xmlns:p14="http://schemas.microsoft.com/office/powerpoint/2010/main" val="3732636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1701-BB00-4093-A911-D8890770E9CB}"/>
              </a:ext>
            </a:extLst>
          </p:cNvPr>
          <p:cNvSpPr>
            <a:spLocks noGrp="1"/>
          </p:cNvSpPr>
          <p:nvPr>
            <p:ph type="title"/>
          </p:nvPr>
        </p:nvSpPr>
        <p:spPr>
          <a:xfrm>
            <a:off x="387350" y="378814"/>
            <a:ext cx="11614150" cy="951700"/>
          </a:xfrm>
        </p:spPr>
        <p:txBody>
          <a:bodyPr>
            <a:normAutofit/>
          </a:bodyPr>
          <a:lstStyle/>
          <a:p>
            <a:r>
              <a:rPr lang="en-US" dirty="0"/>
              <a:t>Reapplying After Revocation</a:t>
            </a:r>
          </a:p>
        </p:txBody>
      </p:sp>
      <p:sp>
        <p:nvSpPr>
          <p:cNvPr id="3" name="Text Placeholder 2">
            <a:extLst>
              <a:ext uri="{FF2B5EF4-FFF2-40B4-BE49-F238E27FC236}">
                <a16:creationId xmlns:a16="http://schemas.microsoft.com/office/drawing/2014/main" id="{FBA07F75-AFD6-D486-A6CA-6BBA4124E86C}"/>
              </a:ext>
            </a:extLst>
          </p:cNvPr>
          <p:cNvSpPr>
            <a:spLocks noGrp="1"/>
          </p:cNvSpPr>
          <p:nvPr>
            <p:ph type="body" sz="quarter" idx="10"/>
          </p:nvPr>
        </p:nvSpPr>
        <p:spPr>
          <a:xfrm>
            <a:off x="387350" y="1330514"/>
            <a:ext cx="11169650" cy="4730750"/>
          </a:xfrm>
        </p:spPr>
        <p:txBody>
          <a:bodyPr>
            <a:normAutofit fontScale="92500"/>
          </a:bodyPr>
          <a:lstStyle/>
          <a:p>
            <a:pPr marL="0" indent="0">
              <a:spcBef>
                <a:spcPts val="600"/>
              </a:spcBef>
              <a:buNone/>
            </a:pPr>
            <a:r>
              <a:rPr lang="en-US" dirty="0"/>
              <a:t>Revocation becomes effective 30 days after mailing of the notice of termination.</a:t>
            </a:r>
          </a:p>
          <a:p>
            <a:pPr marL="0" indent="0">
              <a:spcBef>
                <a:spcPts val="600"/>
              </a:spcBef>
              <a:buNone/>
            </a:pPr>
            <a:r>
              <a:rPr lang="en-US" dirty="0"/>
              <a:t>The re-enrollment bar begins 30 days after CMS or its contractor mails notice of the revocation.</a:t>
            </a:r>
          </a:p>
          <a:p>
            <a:pPr marL="0" indent="0">
              <a:spcBef>
                <a:spcPts val="600"/>
              </a:spcBef>
              <a:buNone/>
            </a:pPr>
            <a:r>
              <a:rPr lang="en-US" dirty="0"/>
              <a:t>Minimum of 1 year, but not greater than 3 years, depending on the severity of the basis for revocation.</a:t>
            </a:r>
          </a:p>
          <a:p>
            <a:pPr marL="0" indent="0">
              <a:spcBef>
                <a:spcPts val="600"/>
              </a:spcBef>
              <a:buNone/>
            </a:pPr>
            <a:r>
              <a:rPr lang="en-US" dirty="0"/>
              <a:t>The bar </a:t>
            </a:r>
            <a:r>
              <a:rPr lang="en-US" u="sng" dirty="0"/>
              <a:t>does not apply in the event a revocation based upon a supplier's failure to respond timely </a:t>
            </a:r>
            <a:r>
              <a:rPr lang="en-US" dirty="0"/>
              <a:t>to a revalidation request or other request for information.</a:t>
            </a:r>
          </a:p>
          <a:p>
            <a:pPr marL="0" indent="0">
              <a:spcBef>
                <a:spcPts val="600"/>
              </a:spcBef>
              <a:buNone/>
            </a:pPr>
            <a:r>
              <a:rPr lang="en-US" dirty="0"/>
              <a:t>Supplier Standard #2:</a:t>
            </a:r>
          </a:p>
          <a:p>
            <a:pPr lvl="1"/>
            <a:r>
              <a:rPr lang="en-US" dirty="0"/>
              <a:t>The supplier has not made, or caused to be made, any false statement or misrepresentation of a material fact on its application for billing privileges. The supplier must provide complete and accurate information in response to questions on its application for billing privileges. The supplier must report to CMS any changes in information supplied on the application within 30 days of the change.</a:t>
            </a:r>
          </a:p>
          <a:p>
            <a:pPr marL="0" indent="0">
              <a:buNone/>
            </a:pPr>
            <a:endParaRPr lang="en-US" dirty="0"/>
          </a:p>
        </p:txBody>
      </p:sp>
    </p:spTree>
    <p:extLst>
      <p:ext uri="{BB962C8B-B14F-4D97-AF65-F5344CB8AC3E}">
        <p14:creationId xmlns:p14="http://schemas.microsoft.com/office/powerpoint/2010/main" val="2414253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D213-0579-FF3B-8D90-1989A15CA9E2}"/>
              </a:ext>
            </a:extLst>
          </p:cNvPr>
          <p:cNvSpPr>
            <a:spLocks noGrp="1"/>
          </p:cNvSpPr>
          <p:nvPr>
            <p:ph type="title"/>
          </p:nvPr>
        </p:nvSpPr>
        <p:spPr/>
        <p:txBody>
          <a:bodyPr/>
          <a:lstStyle/>
          <a:p>
            <a:r>
              <a:rPr lang="en-US" dirty="0"/>
              <a:t>If Your Supplier Number is Revoked</a:t>
            </a:r>
          </a:p>
        </p:txBody>
      </p:sp>
      <p:sp>
        <p:nvSpPr>
          <p:cNvPr id="3" name="Text Placeholder 2">
            <a:extLst>
              <a:ext uri="{FF2B5EF4-FFF2-40B4-BE49-F238E27FC236}">
                <a16:creationId xmlns:a16="http://schemas.microsoft.com/office/drawing/2014/main" id="{88A83F3D-15EC-D115-7932-FD16E051CAC1}"/>
              </a:ext>
            </a:extLst>
          </p:cNvPr>
          <p:cNvSpPr>
            <a:spLocks noGrp="1"/>
          </p:cNvSpPr>
          <p:nvPr>
            <p:ph type="body" sz="quarter" idx="10"/>
          </p:nvPr>
        </p:nvSpPr>
        <p:spPr/>
        <p:txBody>
          <a:bodyPr/>
          <a:lstStyle/>
          <a:p>
            <a:endParaRPr lang="en-US" dirty="0"/>
          </a:p>
          <a:p>
            <a:pPr marL="0" indent="0">
              <a:buNone/>
            </a:pPr>
            <a:r>
              <a:rPr lang="en-US" u="sng" dirty="0">
                <a:latin typeface="Montserrat SemiBold" pitchFamily="2" charset="77"/>
              </a:rPr>
              <a:t>Contact Your DME Attorney Right Away</a:t>
            </a:r>
          </a:p>
          <a:p>
            <a:pPr marL="0" indent="0">
              <a:buNone/>
            </a:pPr>
            <a:r>
              <a:rPr lang="en-US" dirty="0"/>
              <a:t>Can be addressed with a Plan of Correction if only for non-compliance with supplier standards.</a:t>
            </a:r>
          </a:p>
          <a:p>
            <a:endParaRPr lang="en-US" dirty="0"/>
          </a:p>
        </p:txBody>
      </p:sp>
    </p:spTree>
    <p:extLst>
      <p:ext uri="{BB962C8B-B14F-4D97-AF65-F5344CB8AC3E}">
        <p14:creationId xmlns:p14="http://schemas.microsoft.com/office/powerpoint/2010/main" val="599560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0880-E1ED-97B2-E11A-4B2687E5354E}"/>
              </a:ext>
            </a:extLst>
          </p:cNvPr>
          <p:cNvSpPr>
            <a:spLocks noGrp="1"/>
          </p:cNvSpPr>
          <p:nvPr>
            <p:ph type="title"/>
          </p:nvPr>
        </p:nvSpPr>
        <p:spPr/>
        <p:txBody>
          <a:bodyPr>
            <a:normAutofit fontScale="90000"/>
          </a:bodyPr>
          <a:lstStyle/>
          <a:p>
            <a:br>
              <a:rPr lang="en-US" dirty="0"/>
            </a:br>
            <a:r>
              <a:rPr lang="en-US" dirty="0"/>
              <a:t>In The Event of Revocation</a:t>
            </a:r>
            <a:br>
              <a:rPr lang="en-US" dirty="0"/>
            </a:br>
            <a:endParaRPr lang="en-US" dirty="0"/>
          </a:p>
        </p:txBody>
      </p:sp>
      <p:sp>
        <p:nvSpPr>
          <p:cNvPr id="3" name="Text Placeholder 2">
            <a:extLst>
              <a:ext uri="{FF2B5EF4-FFF2-40B4-BE49-F238E27FC236}">
                <a16:creationId xmlns:a16="http://schemas.microsoft.com/office/drawing/2014/main" id="{68D9D239-9C98-5E61-90B0-1E2076A13AFE}"/>
              </a:ext>
            </a:extLst>
          </p:cNvPr>
          <p:cNvSpPr>
            <a:spLocks noGrp="1"/>
          </p:cNvSpPr>
          <p:nvPr>
            <p:ph type="body" sz="quarter" idx="10"/>
          </p:nvPr>
        </p:nvSpPr>
        <p:spPr/>
        <p:txBody>
          <a:bodyPr/>
          <a:lstStyle/>
          <a:p>
            <a:endParaRPr lang="en-US" dirty="0"/>
          </a:p>
          <a:p>
            <a:pPr marL="0" indent="0">
              <a:buNone/>
            </a:pPr>
            <a:r>
              <a:rPr lang="en-US" dirty="0"/>
              <a:t>You don’t have the routine 1 year/12 months to submit claims.</a:t>
            </a:r>
          </a:p>
          <a:p>
            <a:pPr marL="0" indent="0">
              <a:buNone/>
            </a:pPr>
            <a:r>
              <a:rPr lang="en-US" dirty="0"/>
              <a:t>Claims for dates of service prior to revocation </a:t>
            </a:r>
            <a:r>
              <a:rPr lang="en-US" u="sng" dirty="0">
                <a:latin typeface="Montserrat SemiBold" pitchFamily="2" charset="77"/>
              </a:rPr>
              <a:t>must be submitted within 60 days.</a:t>
            </a:r>
          </a:p>
          <a:p>
            <a:endParaRPr lang="en-US" dirty="0"/>
          </a:p>
          <a:p>
            <a:endParaRPr lang="en-US" dirty="0"/>
          </a:p>
        </p:txBody>
      </p:sp>
    </p:spTree>
    <p:extLst>
      <p:ext uri="{BB962C8B-B14F-4D97-AF65-F5344CB8AC3E}">
        <p14:creationId xmlns:p14="http://schemas.microsoft.com/office/powerpoint/2010/main" val="413237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9C41-12E4-A68C-E2F5-937D49AF7FC8}"/>
              </a:ext>
            </a:extLst>
          </p:cNvPr>
          <p:cNvSpPr>
            <a:spLocks noGrp="1"/>
          </p:cNvSpPr>
          <p:nvPr>
            <p:ph type="title"/>
          </p:nvPr>
        </p:nvSpPr>
        <p:spPr/>
        <p:txBody>
          <a:bodyPr/>
          <a:lstStyle/>
          <a:p>
            <a:r>
              <a:rPr lang="en-US" dirty="0"/>
              <a:t>Reconsideration Appeal</a:t>
            </a:r>
          </a:p>
        </p:txBody>
      </p:sp>
      <p:sp>
        <p:nvSpPr>
          <p:cNvPr id="3" name="Text Placeholder 2">
            <a:extLst>
              <a:ext uri="{FF2B5EF4-FFF2-40B4-BE49-F238E27FC236}">
                <a16:creationId xmlns:a16="http://schemas.microsoft.com/office/drawing/2014/main" id="{81036301-D3A8-D054-DF82-24D3DA706F8F}"/>
              </a:ext>
            </a:extLst>
          </p:cNvPr>
          <p:cNvSpPr>
            <a:spLocks noGrp="1"/>
          </p:cNvSpPr>
          <p:nvPr>
            <p:ph type="body" sz="quarter" idx="10"/>
          </p:nvPr>
        </p:nvSpPr>
        <p:spPr>
          <a:xfrm>
            <a:off x="387350" y="1435100"/>
            <a:ext cx="9983871" cy="4381500"/>
          </a:xfrm>
        </p:spPr>
        <p:txBody>
          <a:bodyPr/>
          <a:lstStyle/>
          <a:p>
            <a:pPr marL="0" indent="0">
              <a:buNone/>
            </a:pPr>
            <a:r>
              <a:rPr lang="en-US" dirty="0"/>
              <a:t>Must be filed within 60 days even if decision on Corrective Action Plan has not yet been decided.</a:t>
            </a:r>
          </a:p>
          <a:p>
            <a:pPr marL="0" indent="0">
              <a:buNone/>
            </a:pPr>
            <a:r>
              <a:rPr lang="en-US" dirty="0"/>
              <a:t>CMS has 90 days to make a decision.</a:t>
            </a:r>
          </a:p>
          <a:p>
            <a:endParaRPr lang="en-US" dirty="0"/>
          </a:p>
        </p:txBody>
      </p:sp>
    </p:spTree>
    <p:extLst>
      <p:ext uri="{BB962C8B-B14F-4D97-AF65-F5344CB8AC3E}">
        <p14:creationId xmlns:p14="http://schemas.microsoft.com/office/powerpoint/2010/main" val="261020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4E176-902E-BD55-FBD5-E514FDD01B45}"/>
              </a:ext>
            </a:extLst>
          </p:cNvPr>
          <p:cNvSpPr>
            <a:spLocks noGrp="1"/>
          </p:cNvSpPr>
          <p:nvPr>
            <p:ph type="title"/>
          </p:nvPr>
        </p:nvSpPr>
        <p:spPr>
          <a:xfrm>
            <a:off x="217170" y="378814"/>
            <a:ext cx="11887200" cy="951700"/>
          </a:xfrm>
        </p:spPr>
        <p:txBody>
          <a:bodyPr>
            <a:normAutofit/>
          </a:bodyPr>
          <a:lstStyle/>
          <a:p>
            <a:r>
              <a:rPr lang="en-US" dirty="0"/>
              <a:t>New Rules for National Supplier Enrollment</a:t>
            </a:r>
          </a:p>
        </p:txBody>
      </p:sp>
      <p:sp>
        <p:nvSpPr>
          <p:cNvPr id="3" name="Text Placeholder 2">
            <a:extLst>
              <a:ext uri="{FF2B5EF4-FFF2-40B4-BE49-F238E27FC236}">
                <a16:creationId xmlns:a16="http://schemas.microsoft.com/office/drawing/2014/main" id="{27B0CF6F-160F-078A-3FCC-E6FACA57BAD4}"/>
              </a:ext>
            </a:extLst>
          </p:cNvPr>
          <p:cNvSpPr>
            <a:spLocks noGrp="1"/>
          </p:cNvSpPr>
          <p:nvPr>
            <p:ph type="body" sz="quarter" idx="10"/>
          </p:nvPr>
        </p:nvSpPr>
        <p:spPr/>
        <p:txBody>
          <a:bodyPr/>
          <a:lstStyle/>
          <a:p>
            <a:pPr marL="0" indent="0">
              <a:spcBef>
                <a:spcPts val="1600"/>
              </a:spcBef>
              <a:buNone/>
            </a:pPr>
            <a:r>
              <a:rPr lang="en-US" dirty="0"/>
              <a:t>Effective November 7, 2022, CMS awarded</a:t>
            </a:r>
          </a:p>
          <a:p>
            <a:pPr>
              <a:spcBef>
                <a:spcPts val="1600"/>
              </a:spcBef>
            </a:pPr>
            <a:r>
              <a:rPr lang="en-US" u="sng" dirty="0">
                <a:latin typeface="Montserrat SemiBold" pitchFamily="2" charset="77"/>
              </a:rPr>
              <a:t>Palmetto GBA </a:t>
            </a:r>
            <a:r>
              <a:rPr lang="en-US" dirty="0"/>
              <a:t>the </a:t>
            </a:r>
            <a:r>
              <a:rPr lang="en-US" dirty="0">
                <a:highlight>
                  <a:srgbClr val="FFFF00"/>
                </a:highlight>
              </a:rPr>
              <a:t>NPE West </a:t>
            </a:r>
            <a:r>
              <a:rPr lang="en-US" dirty="0"/>
              <a:t>contract.</a:t>
            </a:r>
          </a:p>
          <a:p>
            <a:pPr>
              <a:spcBef>
                <a:spcPts val="1600"/>
              </a:spcBef>
            </a:pPr>
            <a:r>
              <a:rPr lang="en-US" u="sng" dirty="0">
                <a:latin typeface="Montserrat SemiBold" pitchFamily="2" charset="77"/>
              </a:rPr>
              <a:t>Novitas Solutions</a:t>
            </a:r>
            <a:r>
              <a:rPr lang="en-US" dirty="0">
                <a:latin typeface="Montserrat SemiBold" pitchFamily="2" charset="77"/>
              </a:rPr>
              <a:t> </a:t>
            </a:r>
            <a:r>
              <a:rPr lang="en-US" dirty="0"/>
              <a:t>the </a:t>
            </a:r>
            <a:r>
              <a:rPr lang="en-US" dirty="0">
                <a:highlight>
                  <a:srgbClr val="FFFF00"/>
                </a:highlight>
              </a:rPr>
              <a:t>NPE East contract</a:t>
            </a:r>
            <a:r>
              <a:rPr lang="en-US" dirty="0"/>
              <a:t>, replacing the National Supplier Clearinghouse (NSC).</a:t>
            </a:r>
          </a:p>
          <a:p>
            <a:pPr marL="0" indent="0">
              <a:spcBef>
                <a:spcPts val="1600"/>
              </a:spcBef>
              <a:buNone/>
            </a:pPr>
            <a:r>
              <a:rPr lang="en-US" dirty="0"/>
              <a:t>DMEPOS activities for suppliers located west of the Mississippi River continue to be administered by Palmetto GBA. DMEPOS activities for suppliers located east of the Mississippi River are now administered by </a:t>
            </a:r>
            <a:r>
              <a:rPr lang="en-US" dirty="0" err="1"/>
              <a:t>Novitas</a:t>
            </a:r>
            <a:r>
              <a:rPr lang="en-US" dirty="0"/>
              <a:t> Solutions. </a:t>
            </a:r>
          </a:p>
        </p:txBody>
      </p:sp>
    </p:spTree>
    <p:extLst>
      <p:ext uri="{BB962C8B-B14F-4D97-AF65-F5344CB8AC3E}">
        <p14:creationId xmlns:p14="http://schemas.microsoft.com/office/powerpoint/2010/main" val="3961444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89B8-7D36-AAAA-6056-49C112BF4F6E}"/>
              </a:ext>
            </a:extLst>
          </p:cNvPr>
          <p:cNvSpPr>
            <a:spLocks noGrp="1"/>
          </p:cNvSpPr>
          <p:nvPr>
            <p:ph type="ctrTitle"/>
          </p:nvPr>
        </p:nvSpPr>
        <p:spPr>
          <a:xfrm>
            <a:off x="568960" y="4102100"/>
            <a:ext cx="9670062" cy="1564922"/>
          </a:xfrm>
        </p:spPr>
        <p:txBody>
          <a:bodyPr/>
          <a:lstStyle/>
          <a:p>
            <a:r>
              <a:rPr lang="en-US" dirty="0"/>
              <a:t>What to Include in Your Book</a:t>
            </a:r>
          </a:p>
        </p:txBody>
      </p:sp>
    </p:spTree>
    <p:extLst>
      <p:ext uri="{BB962C8B-B14F-4D97-AF65-F5344CB8AC3E}">
        <p14:creationId xmlns:p14="http://schemas.microsoft.com/office/powerpoint/2010/main" val="1675947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4E3897-32A7-59F2-F0AB-14922E21AB82}"/>
              </a:ext>
            </a:extLst>
          </p:cNvPr>
          <p:cNvSpPr>
            <a:spLocks noGrp="1"/>
          </p:cNvSpPr>
          <p:nvPr>
            <p:ph type="title"/>
          </p:nvPr>
        </p:nvSpPr>
        <p:spPr/>
        <p:txBody>
          <a:bodyPr/>
          <a:lstStyle/>
          <a:p>
            <a:r>
              <a:rPr lang="en-US" dirty="0"/>
              <a:t>1. Copies of All Licenses/Permits</a:t>
            </a:r>
          </a:p>
        </p:txBody>
      </p:sp>
      <p:sp>
        <p:nvSpPr>
          <p:cNvPr id="2" name="Text Placeholder 1">
            <a:extLst>
              <a:ext uri="{FF2B5EF4-FFF2-40B4-BE49-F238E27FC236}">
                <a16:creationId xmlns:a16="http://schemas.microsoft.com/office/drawing/2014/main" id="{92FC9E32-EC3C-C830-F53D-BE9A7890CC66}"/>
              </a:ext>
            </a:extLst>
          </p:cNvPr>
          <p:cNvSpPr>
            <a:spLocks noGrp="1"/>
          </p:cNvSpPr>
          <p:nvPr>
            <p:ph type="body" sz="quarter" idx="10"/>
          </p:nvPr>
        </p:nvSpPr>
        <p:spPr/>
        <p:txBody>
          <a:bodyPr>
            <a:normAutofit fontScale="92500"/>
          </a:bodyPr>
          <a:lstStyle/>
          <a:p>
            <a:pPr marL="0" indent="0">
              <a:buNone/>
            </a:pPr>
            <a:r>
              <a:rPr lang="en-US" sz="2800" dirty="0"/>
              <a:t>All Required Licenses, including any zoning permits. </a:t>
            </a:r>
          </a:p>
          <a:p>
            <a:pPr marL="1344168" lvl="2"/>
            <a:r>
              <a:rPr lang="en-US" sz="2500" dirty="0"/>
              <a:t>Any and all State License(s), Occupancy Permit(s).</a:t>
            </a:r>
          </a:p>
          <a:p>
            <a:pPr marL="1344168" lvl="2"/>
            <a:r>
              <a:rPr lang="en-US" sz="2500" dirty="0"/>
              <a:t>Not all States have licenses for all that you provide.</a:t>
            </a:r>
          </a:p>
          <a:p>
            <a:pPr marL="0" indent="0">
              <a:buNone/>
            </a:pPr>
            <a:r>
              <a:rPr lang="en-US" sz="2800" dirty="0"/>
              <a:t>Check requirements at Licensure Website (found on next slide).</a:t>
            </a:r>
          </a:p>
          <a:p>
            <a:pPr marL="544068" lvl="1" indent="0">
              <a:buNone/>
            </a:pPr>
            <a:endParaRPr lang="en-US" sz="2500" dirty="0"/>
          </a:p>
          <a:p>
            <a:pPr marL="0" indent="0">
              <a:buNone/>
            </a:pPr>
            <a:r>
              <a:rPr lang="en-US" sz="2800" dirty="0"/>
              <a:t>Supplier Standard #1: </a:t>
            </a:r>
          </a:p>
          <a:p>
            <a:pPr marL="544068" lvl="1" indent="0">
              <a:buNone/>
            </a:pPr>
            <a:r>
              <a:rPr lang="en-US" sz="2500" dirty="0"/>
              <a:t>Operates its business and furnishes Medicare-covered items in compliance with all applicable Federal and State licensure and</a:t>
            </a:r>
          </a:p>
          <a:p>
            <a:pPr marL="544068" lvl="1" indent="0">
              <a:buNone/>
            </a:pPr>
            <a:r>
              <a:rPr lang="en-US" sz="2500" dirty="0"/>
              <a:t>regulatory requirements. </a:t>
            </a:r>
          </a:p>
          <a:p>
            <a:pPr marL="544068" lvl="1" indent="0">
              <a:buNone/>
            </a:pPr>
            <a:r>
              <a:rPr lang="en-US" sz="2500" dirty="0"/>
              <a:t> </a:t>
            </a:r>
          </a:p>
        </p:txBody>
      </p:sp>
    </p:spTree>
    <p:extLst>
      <p:ext uri="{BB962C8B-B14F-4D97-AF65-F5344CB8AC3E}">
        <p14:creationId xmlns:p14="http://schemas.microsoft.com/office/powerpoint/2010/main" val="3459434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A4C0A-2F6F-549A-D6A3-3729BC48B854}"/>
              </a:ext>
            </a:extLst>
          </p:cNvPr>
          <p:cNvSpPr/>
          <p:nvPr/>
        </p:nvSpPr>
        <p:spPr>
          <a:xfrm>
            <a:off x="0" y="2222500"/>
            <a:ext cx="12192000" cy="1854200"/>
          </a:xfrm>
          <a:prstGeom prst="rect">
            <a:avLst/>
          </a:prstGeom>
          <a:solidFill>
            <a:srgbClr val="74A2BF">
              <a:alpha val="29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4856E1-C514-E066-446D-61C8C3CC4D4B}"/>
              </a:ext>
            </a:extLst>
          </p:cNvPr>
          <p:cNvSpPr>
            <a:spLocks noGrp="1"/>
          </p:cNvSpPr>
          <p:nvPr>
            <p:ph type="title"/>
          </p:nvPr>
        </p:nvSpPr>
        <p:spPr/>
        <p:txBody>
          <a:bodyPr/>
          <a:lstStyle/>
          <a:p>
            <a:r>
              <a:rPr lang="en-US" dirty="0"/>
              <a:t>View Licensure Database</a:t>
            </a:r>
          </a:p>
        </p:txBody>
      </p:sp>
      <p:sp>
        <p:nvSpPr>
          <p:cNvPr id="3" name="Text Placeholder 2">
            <a:extLst>
              <a:ext uri="{FF2B5EF4-FFF2-40B4-BE49-F238E27FC236}">
                <a16:creationId xmlns:a16="http://schemas.microsoft.com/office/drawing/2014/main" id="{A850F4AF-4649-EA73-17EE-F5B1D5E83D8B}"/>
              </a:ext>
            </a:extLst>
          </p:cNvPr>
          <p:cNvSpPr>
            <a:spLocks noGrp="1"/>
          </p:cNvSpPr>
          <p:nvPr>
            <p:ph type="body" sz="quarter" idx="10"/>
          </p:nvPr>
        </p:nvSpPr>
        <p:spPr>
          <a:xfrm>
            <a:off x="596030" y="2561019"/>
            <a:ext cx="4241800" cy="2171700"/>
          </a:xfrm>
        </p:spPr>
        <p:txBody>
          <a:bodyPr>
            <a:normAutofit/>
          </a:bodyPr>
          <a:lstStyle/>
          <a:p>
            <a:pPr marL="0" indent="0">
              <a:buNone/>
            </a:pPr>
            <a:r>
              <a:rPr lang="en-US" dirty="0">
                <a:solidFill>
                  <a:srgbClr val="004465"/>
                </a:solidFill>
                <a:hlinkClick r:id="rId2">
                  <a:extLst>
                    <a:ext uri="{A12FA001-AC4F-418D-AE19-62706E023703}">
                      <ahyp:hlinkClr xmlns:ahyp="http://schemas.microsoft.com/office/drawing/2018/hyperlinkcolor" val="tx"/>
                    </a:ext>
                  </a:extLst>
                </a:hlinkClick>
              </a:rPr>
              <a:t>https://www.palmettogba.com/palmetto/npewest.nsf/DID/P4LF7PNQM8?Open</a:t>
            </a:r>
            <a:endParaRPr lang="en-US" dirty="0">
              <a:solidFill>
                <a:srgbClr val="004465"/>
              </a:solidFill>
            </a:endParaRPr>
          </a:p>
          <a:p>
            <a:pPr marL="0" indent="0">
              <a:buNone/>
            </a:pPr>
            <a:endParaRPr lang="en-US" dirty="0">
              <a:solidFill>
                <a:srgbClr val="004465"/>
              </a:solidFill>
            </a:endParaRPr>
          </a:p>
        </p:txBody>
      </p:sp>
      <p:pic>
        <p:nvPicPr>
          <p:cNvPr id="5" name="Picture 4">
            <a:extLst>
              <a:ext uri="{FF2B5EF4-FFF2-40B4-BE49-F238E27FC236}">
                <a16:creationId xmlns:a16="http://schemas.microsoft.com/office/drawing/2014/main" id="{323DA1BC-2C31-1865-4CA0-4386178E0392}"/>
              </a:ext>
            </a:extLst>
          </p:cNvPr>
          <p:cNvPicPr>
            <a:picLocks noChangeAspect="1"/>
          </p:cNvPicPr>
          <p:nvPr/>
        </p:nvPicPr>
        <p:blipFill>
          <a:blip r:embed="rId3"/>
          <a:srcRect/>
          <a:stretch/>
        </p:blipFill>
        <p:spPr>
          <a:xfrm>
            <a:off x="5433860" y="1460500"/>
            <a:ext cx="5939377" cy="4499739"/>
          </a:xfrm>
          <a:prstGeom prst="rect">
            <a:avLst/>
          </a:prstGeom>
        </p:spPr>
      </p:pic>
    </p:spTree>
    <p:extLst>
      <p:ext uri="{BB962C8B-B14F-4D97-AF65-F5344CB8AC3E}">
        <p14:creationId xmlns:p14="http://schemas.microsoft.com/office/powerpoint/2010/main" val="2897742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1EB64C-3016-A6A1-4FFA-380BFECFC3F4}"/>
              </a:ext>
            </a:extLst>
          </p:cNvPr>
          <p:cNvSpPr>
            <a:spLocks noGrp="1"/>
          </p:cNvSpPr>
          <p:nvPr>
            <p:ph type="title"/>
          </p:nvPr>
        </p:nvSpPr>
        <p:spPr/>
        <p:txBody>
          <a:bodyPr>
            <a:normAutofit/>
          </a:bodyPr>
          <a:lstStyle/>
          <a:p>
            <a:r>
              <a:rPr lang="en-US" dirty="0"/>
              <a:t>2. Credit Agreement(s) or </a:t>
            </a:r>
            <a:br>
              <a:rPr lang="en-US" dirty="0"/>
            </a:br>
            <a:r>
              <a:rPr lang="en-US" dirty="0"/>
              <a:t>Copies of Invoices</a:t>
            </a:r>
          </a:p>
        </p:txBody>
      </p:sp>
      <p:sp>
        <p:nvSpPr>
          <p:cNvPr id="2" name="Text Placeholder 1">
            <a:extLst>
              <a:ext uri="{FF2B5EF4-FFF2-40B4-BE49-F238E27FC236}">
                <a16:creationId xmlns:a16="http://schemas.microsoft.com/office/drawing/2014/main" id="{F929C0DE-F5A0-27FB-978B-87997EE55214}"/>
              </a:ext>
            </a:extLst>
          </p:cNvPr>
          <p:cNvSpPr>
            <a:spLocks noGrp="1"/>
          </p:cNvSpPr>
          <p:nvPr>
            <p:ph type="body" sz="quarter" idx="10"/>
          </p:nvPr>
        </p:nvSpPr>
        <p:spPr>
          <a:xfrm>
            <a:off x="387350" y="2108200"/>
            <a:ext cx="11550650" cy="3644900"/>
          </a:xfrm>
        </p:spPr>
        <p:txBody>
          <a:bodyPr>
            <a:normAutofit fontScale="85000" lnSpcReduction="10000"/>
          </a:bodyPr>
          <a:lstStyle/>
          <a:p>
            <a:pPr marL="0" indent="0">
              <a:lnSpc>
                <a:spcPct val="120000"/>
              </a:lnSpc>
              <a:buNone/>
            </a:pPr>
            <a:r>
              <a:rPr lang="en-US" sz="2400" dirty="0"/>
              <a:t>Can be a contract or credit agreement from a manufacturer where you obtain product(s).</a:t>
            </a:r>
          </a:p>
          <a:p>
            <a:pPr marL="0" indent="0">
              <a:lnSpc>
                <a:spcPct val="120000"/>
              </a:lnSpc>
              <a:buClr>
                <a:srgbClr val="74A2BF"/>
              </a:buClr>
              <a:buNone/>
            </a:pPr>
            <a:r>
              <a:rPr lang="en-US" sz="2400" dirty="0"/>
              <a:t>A sample copy of an invoice you have received for DME that you supply to show that you are obtaining your DME from a valid and reputable manufacturer.</a:t>
            </a:r>
          </a:p>
          <a:p>
            <a:pPr marL="0" indent="0">
              <a:lnSpc>
                <a:spcPct val="120000"/>
              </a:lnSpc>
              <a:buClr>
                <a:srgbClr val="74A2BF"/>
              </a:buClr>
              <a:buNone/>
            </a:pPr>
            <a:r>
              <a:rPr lang="en-US" sz="2400" dirty="0"/>
              <a:t>Supplier Standard #4:</a:t>
            </a:r>
          </a:p>
          <a:p>
            <a:pPr marL="544068" lvl="1" indent="0">
              <a:lnSpc>
                <a:spcPct val="120000"/>
              </a:lnSpc>
              <a:buNone/>
            </a:pPr>
            <a:r>
              <a:rPr lang="en-US" sz="2100" dirty="0"/>
              <a:t>Fills orders, fabricates, or fits items from its own inventory or by contracting with other companies for the purchase of items necessary to fill the order. If it does, it must provide, upon request, copies of contracts or other documentation showing compliance with this standard. A supplier may not contract with any entity that is currently excluded from the Medicare program, any State health care programs, or from any other Federal Government Executive Branch procurement or non-procurement program or activity.</a:t>
            </a:r>
          </a:p>
        </p:txBody>
      </p:sp>
    </p:spTree>
    <p:extLst>
      <p:ext uri="{BB962C8B-B14F-4D97-AF65-F5344CB8AC3E}">
        <p14:creationId xmlns:p14="http://schemas.microsoft.com/office/powerpoint/2010/main" val="2269485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altLang="en-US" dirty="0"/>
              <a:t>About Your Speaker</a:t>
            </a:r>
          </a:p>
        </p:txBody>
      </p:sp>
      <p:sp>
        <p:nvSpPr>
          <p:cNvPr id="3" name="Content Placeholder 2"/>
          <p:cNvSpPr>
            <a:spLocks noGrp="1"/>
          </p:cNvSpPr>
          <p:nvPr>
            <p:ph type="body" sz="quarter" idx="10"/>
          </p:nvPr>
        </p:nvSpPr>
        <p:spPr>
          <a:xfrm>
            <a:off x="387350" y="1497330"/>
            <a:ext cx="11106150" cy="4319270"/>
          </a:xfrm>
        </p:spPr>
        <p:txBody>
          <a:bodyPr/>
          <a:lstStyle/>
          <a:p>
            <a:pPr marL="0" indent="0">
              <a:buNone/>
            </a:pPr>
            <a:r>
              <a:rPr lang="en-US" dirty="0">
                <a:latin typeface="Montserrat SemiBold" pitchFamily="2" charset="77"/>
              </a:rPr>
              <a:t>Mary Ellen Conway</a:t>
            </a:r>
          </a:p>
          <a:p>
            <a:pPr marL="460375" indent="-449263"/>
            <a:r>
              <a:rPr lang="en-US" dirty="0"/>
              <a:t>Nurse, healthcare consultant specializing in post acute areas of home health, DME, hospice, pharmacy and physician practice.</a:t>
            </a:r>
          </a:p>
          <a:p>
            <a:pPr marL="460375" indent="-449263"/>
            <a:r>
              <a:rPr lang="en-US" dirty="0"/>
              <a:t>President of Capital Healthcare Group</a:t>
            </a:r>
          </a:p>
          <a:p>
            <a:pPr lvl="1"/>
            <a:r>
              <a:rPr lang="en-US" dirty="0"/>
              <a:t>Consulting provider in Bethesda, MD founded in 2000.</a:t>
            </a:r>
          </a:p>
          <a:p>
            <a:pPr lvl="1"/>
            <a:r>
              <a:rPr lang="en-US" dirty="0"/>
              <a:t>Helping both large and small providers and suppliers in managing their audit and regulatory compliance issues.</a:t>
            </a:r>
          </a:p>
          <a:p>
            <a:pPr lvl="1"/>
            <a:r>
              <a:rPr lang="en-US" dirty="0"/>
              <a:t>Accreditation and state licensure survey issues.</a:t>
            </a:r>
          </a:p>
        </p:txBody>
      </p:sp>
    </p:spTree>
    <p:extLst>
      <p:ext uri="{BB962C8B-B14F-4D97-AF65-F5344CB8AC3E}">
        <p14:creationId xmlns:p14="http://schemas.microsoft.com/office/powerpoint/2010/main" val="311841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9A9B0-C0BC-11A4-1EC5-1A6DEFCC2E64}"/>
              </a:ext>
            </a:extLst>
          </p:cNvPr>
          <p:cNvSpPr>
            <a:spLocks noGrp="1"/>
          </p:cNvSpPr>
          <p:nvPr>
            <p:ph type="title"/>
          </p:nvPr>
        </p:nvSpPr>
        <p:spPr>
          <a:xfrm>
            <a:off x="374650" y="416914"/>
            <a:ext cx="11601450" cy="1449986"/>
          </a:xfrm>
        </p:spPr>
        <p:txBody>
          <a:bodyPr>
            <a:noAutofit/>
          </a:bodyPr>
          <a:lstStyle/>
          <a:p>
            <a:r>
              <a:rPr lang="en-US" spc="-100" dirty="0"/>
              <a:t>3. Capped Rental/Inexpensive or Routinely Purchased Option Agreement</a:t>
            </a:r>
          </a:p>
        </p:txBody>
      </p:sp>
      <p:sp>
        <p:nvSpPr>
          <p:cNvPr id="2" name="Text Placeholder 1">
            <a:extLst>
              <a:ext uri="{FF2B5EF4-FFF2-40B4-BE49-F238E27FC236}">
                <a16:creationId xmlns:a16="http://schemas.microsoft.com/office/drawing/2014/main" id="{6BD49399-2063-4DC7-849E-9568F9B8E7B9}"/>
              </a:ext>
            </a:extLst>
          </p:cNvPr>
          <p:cNvSpPr>
            <a:spLocks noGrp="1"/>
          </p:cNvSpPr>
          <p:nvPr>
            <p:ph type="body" sz="quarter" idx="10"/>
          </p:nvPr>
        </p:nvSpPr>
        <p:spPr>
          <a:xfrm>
            <a:off x="387350" y="1866900"/>
            <a:ext cx="10687050" cy="3886200"/>
          </a:xfrm>
        </p:spPr>
        <p:txBody>
          <a:bodyPr>
            <a:normAutofit fontScale="85000" lnSpcReduction="10000"/>
          </a:bodyPr>
          <a:lstStyle/>
          <a:p>
            <a:pPr marL="0" indent="0">
              <a:lnSpc>
                <a:spcPct val="120000"/>
              </a:lnSpc>
              <a:buClr>
                <a:srgbClr val="74A2BF"/>
              </a:buClr>
              <a:buNone/>
            </a:pPr>
            <a:r>
              <a:rPr lang="en-US" sz="2800" dirty="0">
                <a:latin typeface="Montserrat" pitchFamily="2" charset="77"/>
              </a:rPr>
              <a:t>Show the text or form you provide on admission or services can be a form or a copy off the text and signature page from your Welcome Book/Admission Packet.</a:t>
            </a:r>
          </a:p>
          <a:p>
            <a:pPr marL="0" indent="0">
              <a:lnSpc>
                <a:spcPct val="120000"/>
              </a:lnSpc>
              <a:buClr>
                <a:srgbClr val="74A2BF"/>
              </a:buClr>
              <a:buNone/>
            </a:pPr>
            <a:r>
              <a:rPr lang="en-US" sz="2800" dirty="0"/>
              <a:t>Supplier Standard #5:</a:t>
            </a:r>
          </a:p>
          <a:p>
            <a:pPr marL="544068" lvl="1" indent="0">
              <a:lnSpc>
                <a:spcPct val="120000"/>
              </a:lnSpc>
              <a:buNone/>
            </a:pPr>
            <a:r>
              <a:rPr lang="en-US" sz="2500" dirty="0">
                <a:latin typeface="Montserrat" pitchFamily="2" charset="77"/>
              </a:rPr>
              <a:t>Advises beneficiaries that they may either rent or purchase inexpensive or routinely purchased durable medical equipment, and of the purchase option for capped rental durable medical equipment,. The supplier must provide, upon request, documentation that it has provided beneficiaries with this information, in the form of copies of letters, logs, or signed notice.</a:t>
            </a:r>
          </a:p>
        </p:txBody>
      </p:sp>
    </p:spTree>
    <p:extLst>
      <p:ext uri="{BB962C8B-B14F-4D97-AF65-F5344CB8AC3E}">
        <p14:creationId xmlns:p14="http://schemas.microsoft.com/office/powerpoint/2010/main" val="441691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E453-17FD-0C58-ED68-5E50F7FE570D}"/>
              </a:ext>
            </a:extLst>
          </p:cNvPr>
          <p:cNvSpPr>
            <a:spLocks noGrp="1"/>
          </p:cNvSpPr>
          <p:nvPr>
            <p:ph type="title"/>
          </p:nvPr>
        </p:nvSpPr>
        <p:spPr/>
        <p:txBody>
          <a:bodyPr/>
          <a:lstStyle/>
          <a:p>
            <a:r>
              <a:rPr lang="en-US" dirty="0"/>
              <a:t>Sample Form from Welcome Booklet</a:t>
            </a:r>
          </a:p>
        </p:txBody>
      </p:sp>
      <p:pic>
        <p:nvPicPr>
          <p:cNvPr id="8" name="Picture 7">
            <a:extLst>
              <a:ext uri="{FF2B5EF4-FFF2-40B4-BE49-F238E27FC236}">
                <a16:creationId xmlns:a16="http://schemas.microsoft.com/office/drawing/2014/main" id="{4B757F0E-DAC5-EBD3-6CA0-9313F0982C97}"/>
              </a:ext>
            </a:extLst>
          </p:cNvPr>
          <p:cNvPicPr>
            <a:picLocks noChangeAspect="1"/>
          </p:cNvPicPr>
          <p:nvPr/>
        </p:nvPicPr>
        <p:blipFill rotWithShape="1">
          <a:blip r:embed="rId2"/>
          <a:srcRect t="543" r="1536" b="815"/>
          <a:stretch/>
        </p:blipFill>
        <p:spPr>
          <a:xfrm>
            <a:off x="2908141" y="1292413"/>
            <a:ext cx="6064568" cy="4671787"/>
          </a:xfrm>
          <a:prstGeom prst="rect">
            <a:avLst/>
          </a:prstGeom>
          <a:ln w="6350">
            <a:solidFill>
              <a:schemeClr val="bg1">
                <a:lumMod val="75000"/>
              </a:schemeClr>
            </a:solidFill>
          </a:ln>
          <a:effectLst/>
        </p:spPr>
      </p:pic>
    </p:spTree>
    <p:extLst>
      <p:ext uri="{BB962C8B-B14F-4D97-AF65-F5344CB8AC3E}">
        <p14:creationId xmlns:p14="http://schemas.microsoft.com/office/powerpoint/2010/main" val="1497900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B35D9-77E2-ADC4-080E-22540F176A80}"/>
              </a:ext>
            </a:extLst>
          </p:cNvPr>
          <p:cNvSpPr>
            <a:spLocks noGrp="1"/>
          </p:cNvSpPr>
          <p:nvPr>
            <p:ph type="title"/>
          </p:nvPr>
        </p:nvSpPr>
        <p:spPr/>
        <p:txBody>
          <a:bodyPr/>
          <a:lstStyle/>
          <a:p>
            <a:r>
              <a:rPr lang="en-US" dirty="0"/>
              <a:t>4. Proof of Warranty Coverage</a:t>
            </a:r>
          </a:p>
        </p:txBody>
      </p:sp>
      <p:sp>
        <p:nvSpPr>
          <p:cNvPr id="2" name="Text Placeholder 1">
            <a:extLst>
              <a:ext uri="{FF2B5EF4-FFF2-40B4-BE49-F238E27FC236}">
                <a16:creationId xmlns:a16="http://schemas.microsoft.com/office/drawing/2014/main" id="{87A6C5EB-BE67-32DC-F5ED-CAFBB894523F}"/>
              </a:ext>
            </a:extLst>
          </p:cNvPr>
          <p:cNvSpPr>
            <a:spLocks noGrp="1"/>
          </p:cNvSpPr>
          <p:nvPr>
            <p:ph type="body" sz="quarter" idx="10"/>
          </p:nvPr>
        </p:nvSpPr>
        <p:spPr>
          <a:xfrm>
            <a:off x="387350" y="1435100"/>
            <a:ext cx="11106150" cy="4381500"/>
          </a:xfrm>
        </p:spPr>
        <p:txBody>
          <a:bodyPr>
            <a:normAutofit/>
          </a:bodyPr>
          <a:lstStyle/>
          <a:p>
            <a:pPr marL="11112" indent="0">
              <a:lnSpc>
                <a:spcPct val="100000"/>
              </a:lnSpc>
              <a:buClr>
                <a:srgbClr val="74A2BF"/>
              </a:buClr>
              <a:buNone/>
            </a:pPr>
            <a:r>
              <a:rPr lang="en-US" sz="2000" dirty="0"/>
              <a:t>Often One Year.</a:t>
            </a:r>
          </a:p>
          <a:p>
            <a:pPr marL="11112" indent="0">
              <a:lnSpc>
                <a:spcPct val="100000"/>
              </a:lnSpc>
              <a:buClr>
                <a:srgbClr val="74A2BF"/>
              </a:buClr>
              <a:buNone/>
            </a:pPr>
            <a:r>
              <a:rPr lang="en-US" sz="2000" dirty="0"/>
              <a:t>Can be found in the Instructional or  Paper Materials Found in Your Supplies or in your manufacturer contract.</a:t>
            </a:r>
          </a:p>
          <a:p>
            <a:pPr marL="11112" indent="0">
              <a:lnSpc>
                <a:spcPct val="100000"/>
              </a:lnSpc>
              <a:buClr>
                <a:srgbClr val="74A2BF"/>
              </a:buClr>
              <a:buNone/>
            </a:pPr>
            <a:r>
              <a:rPr lang="en-US" sz="2000" dirty="0"/>
              <a:t>Supplier Standard #6:</a:t>
            </a:r>
          </a:p>
          <a:p>
            <a:pPr marL="555180" lvl="1" indent="0">
              <a:buNone/>
            </a:pPr>
            <a:r>
              <a:rPr lang="en-US" sz="1700" dirty="0"/>
              <a:t>Honors all warranties expressed and implied under applicable State law. A supplier must not charge the beneficiary or the Medicare program for the repair or replacement of Medicare covered items or for services covered under warranty. This standard applies to all purchased and rented items, including capped rental items, as described in §414.229 of this subchapter. The supplier must provide, upon request, documentation that it has provided beneficiaries with information about Medicare covered items covered under warranty, in the form of copies of letters, logs, or signed notices.</a:t>
            </a:r>
          </a:p>
        </p:txBody>
      </p:sp>
    </p:spTree>
    <p:extLst>
      <p:ext uri="{BB962C8B-B14F-4D97-AF65-F5344CB8AC3E}">
        <p14:creationId xmlns:p14="http://schemas.microsoft.com/office/powerpoint/2010/main" val="1005285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FF76FB-07DF-F0A6-BB31-C43BC53CE99D}"/>
              </a:ext>
            </a:extLst>
          </p:cNvPr>
          <p:cNvSpPr>
            <a:spLocks noGrp="1"/>
          </p:cNvSpPr>
          <p:nvPr>
            <p:ph type="title"/>
          </p:nvPr>
        </p:nvSpPr>
        <p:spPr/>
        <p:txBody>
          <a:bodyPr/>
          <a:lstStyle/>
          <a:p>
            <a:r>
              <a:rPr lang="en-US" dirty="0"/>
              <a:t>5. Accessibility to Physical Space</a:t>
            </a:r>
          </a:p>
        </p:txBody>
      </p:sp>
      <p:sp>
        <p:nvSpPr>
          <p:cNvPr id="2" name="Text Placeholder 1">
            <a:extLst>
              <a:ext uri="{FF2B5EF4-FFF2-40B4-BE49-F238E27FC236}">
                <a16:creationId xmlns:a16="http://schemas.microsoft.com/office/drawing/2014/main" id="{64AE93CD-419A-E6B3-82F7-00FFDC0B0E1C}"/>
              </a:ext>
            </a:extLst>
          </p:cNvPr>
          <p:cNvSpPr>
            <a:spLocks noGrp="1"/>
          </p:cNvSpPr>
          <p:nvPr>
            <p:ph type="body" sz="quarter" idx="10"/>
          </p:nvPr>
        </p:nvSpPr>
        <p:spPr/>
        <p:txBody>
          <a:bodyPr/>
          <a:lstStyle/>
          <a:p>
            <a:pPr marL="0" indent="0">
              <a:lnSpc>
                <a:spcPct val="100000"/>
              </a:lnSpc>
              <a:buClr>
                <a:srgbClr val="74A2BF"/>
              </a:buClr>
              <a:buNone/>
            </a:pPr>
            <a:r>
              <a:rPr lang="en-US" sz="2400" dirty="0"/>
              <a:t>Should be self-evident to inspector/reviewer as he/she arrives, but take this opportunity to clear hallways, unblock doors, ensure exit routes are posted, clear any clutter, make sure shelves are not stacked to the ceiling, both in office and warehouse locations.</a:t>
            </a:r>
          </a:p>
        </p:txBody>
      </p:sp>
    </p:spTree>
    <p:extLst>
      <p:ext uri="{BB962C8B-B14F-4D97-AF65-F5344CB8AC3E}">
        <p14:creationId xmlns:p14="http://schemas.microsoft.com/office/powerpoint/2010/main" val="1180363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E0E20-D12D-7564-ED5A-81AE6116CF79}"/>
              </a:ext>
            </a:extLst>
          </p:cNvPr>
          <p:cNvSpPr>
            <a:spLocks noGrp="1"/>
          </p:cNvSpPr>
          <p:nvPr>
            <p:ph type="title"/>
          </p:nvPr>
        </p:nvSpPr>
        <p:spPr>
          <a:xfrm>
            <a:off x="387350" y="414374"/>
            <a:ext cx="11106150" cy="951700"/>
          </a:xfrm>
        </p:spPr>
        <p:txBody>
          <a:bodyPr/>
          <a:lstStyle/>
          <a:p>
            <a:r>
              <a:rPr lang="en-US" dirty="0"/>
              <a:t>6. Hours of Operation</a:t>
            </a:r>
          </a:p>
        </p:txBody>
      </p:sp>
      <p:sp>
        <p:nvSpPr>
          <p:cNvPr id="2" name="Text Placeholder 1">
            <a:extLst>
              <a:ext uri="{FF2B5EF4-FFF2-40B4-BE49-F238E27FC236}">
                <a16:creationId xmlns:a16="http://schemas.microsoft.com/office/drawing/2014/main" id="{986FDE88-B7DF-B465-F009-D4BB26791E57}"/>
              </a:ext>
            </a:extLst>
          </p:cNvPr>
          <p:cNvSpPr>
            <a:spLocks noGrp="1"/>
          </p:cNvSpPr>
          <p:nvPr>
            <p:ph type="body" sz="quarter" idx="10"/>
          </p:nvPr>
        </p:nvSpPr>
        <p:spPr>
          <a:xfrm>
            <a:off x="387350" y="1366074"/>
            <a:ext cx="11417300" cy="4450526"/>
          </a:xfrm>
        </p:spPr>
        <p:txBody>
          <a:bodyPr>
            <a:normAutofit fontScale="85000" lnSpcReduction="20000"/>
          </a:bodyPr>
          <a:lstStyle/>
          <a:p>
            <a:pPr marL="0" indent="0">
              <a:buNone/>
            </a:pPr>
            <a:r>
              <a:rPr lang="en-US" sz="2450" dirty="0"/>
              <a:t>Must be posted on your front door and in building directory (both).</a:t>
            </a:r>
          </a:p>
          <a:p>
            <a:pPr marL="0" indent="0">
              <a:buNone/>
            </a:pPr>
            <a:r>
              <a:rPr lang="en-US" sz="2450" dirty="0"/>
              <a:t>Must show that you are open 30 hours per week (Medicare requirement). Can close for lunch/deliveries on business days but must show open 30 hours total (or more) per week. </a:t>
            </a:r>
          </a:p>
          <a:p>
            <a:pPr marL="0" indent="0">
              <a:buNone/>
            </a:pPr>
            <a:r>
              <a:rPr lang="en-US" sz="2450" dirty="0"/>
              <a:t>Supplier Standard #30:</a:t>
            </a:r>
          </a:p>
          <a:p>
            <a:pPr marL="0" indent="0">
              <a:buNone/>
            </a:pPr>
            <a:r>
              <a:rPr lang="en-US" sz="2000" dirty="0"/>
              <a:t>A supplier must remain open to the public for a minimum of 30 hours per week except physicians (as defined in section 1848(j) (3) of the Act) or physical and occupational therapists or a DMEPOS supplier working with custom made orthotics and prosthetics.</a:t>
            </a:r>
            <a:endParaRPr lang="en-US" sz="2450" dirty="0"/>
          </a:p>
          <a:p>
            <a:pPr marL="0" indent="0">
              <a:buNone/>
            </a:pPr>
            <a:r>
              <a:rPr lang="en-US" sz="2450" dirty="0"/>
              <a:t>Supplier Standard #8:</a:t>
            </a:r>
          </a:p>
          <a:p>
            <a:pPr lvl="1"/>
            <a:r>
              <a:rPr lang="en-US" sz="2450" dirty="0"/>
              <a:t>Permits CMS, or its agents to conduct on-site inspections </a:t>
            </a:r>
            <a:br>
              <a:rPr lang="en-US" sz="2450" dirty="0"/>
            </a:br>
            <a:r>
              <a:rPr lang="en-US" sz="2450" dirty="0"/>
              <a:t>to ascertain supplier compliance with the requirements </a:t>
            </a:r>
            <a:br>
              <a:rPr lang="en-US" sz="2450" dirty="0"/>
            </a:br>
            <a:r>
              <a:rPr lang="en-US" sz="2450" dirty="0"/>
              <a:t>of this section.</a:t>
            </a:r>
          </a:p>
          <a:p>
            <a:pPr lvl="1"/>
            <a:r>
              <a:rPr lang="en-US" sz="2450" dirty="0"/>
              <a:t>The supplier location must be accessible during reasonable business hours to beneficiaries and to CMS and must maintain a visible sign and posted hours of operation.</a:t>
            </a:r>
          </a:p>
          <a:p>
            <a:endParaRPr lang="en-US" sz="2400" dirty="0"/>
          </a:p>
        </p:txBody>
      </p:sp>
    </p:spTree>
    <p:extLst>
      <p:ext uri="{BB962C8B-B14F-4D97-AF65-F5344CB8AC3E}">
        <p14:creationId xmlns:p14="http://schemas.microsoft.com/office/powerpoint/2010/main" val="4245109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54A358-6403-76FB-1715-FBFAB18C45DF}"/>
              </a:ext>
            </a:extLst>
          </p:cNvPr>
          <p:cNvSpPr>
            <a:spLocks noGrp="1"/>
          </p:cNvSpPr>
          <p:nvPr>
            <p:ph type="title"/>
          </p:nvPr>
        </p:nvSpPr>
        <p:spPr/>
        <p:txBody>
          <a:bodyPr/>
          <a:lstStyle/>
          <a:p>
            <a:r>
              <a:rPr lang="en-US" dirty="0"/>
              <a:t>Sample Business Hours</a:t>
            </a:r>
          </a:p>
        </p:txBody>
      </p:sp>
      <p:sp>
        <p:nvSpPr>
          <p:cNvPr id="2" name="Text Placeholder 1">
            <a:extLst>
              <a:ext uri="{FF2B5EF4-FFF2-40B4-BE49-F238E27FC236}">
                <a16:creationId xmlns:a16="http://schemas.microsoft.com/office/drawing/2014/main" id="{64C27E11-2135-4DFF-2FA8-58A0F96069C0}"/>
              </a:ext>
            </a:extLst>
          </p:cNvPr>
          <p:cNvSpPr>
            <a:spLocks noGrp="1"/>
          </p:cNvSpPr>
          <p:nvPr>
            <p:ph type="body" sz="quarter" idx="10"/>
          </p:nvPr>
        </p:nvSpPr>
        <p:spPr/>
        <p:txBody>
          <a:bodyPr>
            <a:normAutofit/>
          </a:bodyPr>
          <a:lstStyle/>
          <a:p>
            <a:pPr marL="11112" indent="0">
              <a:buNone/>
            </a:pPr>
            <a:r>
              <a:rPr lang="en-US" sz="2800" dirty="0">
                <a:latin typeface="Montserrat SemiBold" pitchFamily="2" charset="77"/>
              </a:rPr>
              <a:t>Monday- Friday 8 A.M. – 6 P.M.</a:t>
            </a:r>
          </a:p>
          <a:p>
            <a:pPr marL="11112" indent="0">
              <a:buNone/>
            </a:pPr>
            <a:r>
              <a:rPr lang="en-US" sz="2800" dirty="0"/>
              <a:t>	</a:t>
            </a:r>
            <a:r>
              <a:rPr lang="en-US" sz="2800" i="1" dirty="0"/>
              <a:t>Closed for Lunch/Deliveries 1 – 3 P.M. each Day</a:t>
            </a:r>
          </a:p>
          <a:p>
            <a:pPr marL="11112" indent="0">
              <a:buNone/>
            </a:pPr>
            <a:r>
              <a:rPr lang="en-US" sz="2800" dirty="0">
                <a:latin typeface="Montserrat SemiBold" pitchFamily="2" charset="77"/>
              </a:rPr>
              <a:t>Saturdays 9 A.M. – 12 P.M.</a:t>
            </a:r>
          </a:p>
        </p:txBody>
      </p:sp>
    </p:spTree>
    <p:extLst>
      <p:ext uri="{BB962C8B-B14F-4D97-AF65-F5344CB8AC3E}">
        <p14:creationId xmlns:p14="http://schemas.microsoft.com/office/powerpoint/2010/main" val="163201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25B4BA-CA07-7861-A7C7-A764DF1B9858}"/>
              </a:ext>
            </a:extLst>
          </p:cNvPr>
          <p:cNvSpPr>
            <a:spLocks noGrp="1"/>
          </p:cNvSpPr>
          <p:nvPr>
            <p:ph type="title"/>
          </p:nvPr>
        </p:nvSpPr>
        <p:spPr>
          <a:xfrm>
            <a:off x="387350" y="378814"/>
            <a:ext cx="11106150" cy="2078636"/>
          </a:xfrm>
        </p:spPr>
        <p:txBody>
          <a:bodyPr>
            <a:normAutofit/>
          </a:bodyPr>
          <a:lstStyle/>
          <a:p>
            <a:r>
              <a:rPr lang="en-US" dirty="0"/>
              <a:t>7. Comprehensive Liability Insurance or Certificate showing the correct National Provider Enrollment Entity</a:t>
            </a:r>
          </a:p>
        </p:txBody>
      </p:sp>
      <p:sp>
        <p:nvSpPr>
          <p:cNvPr id="2" name="Text Placeholder 1">
            <a:extLst>
              <a:ext uri="{FF2B5EF4-FFF2-40B4-BE49-F238E27FC236}">
                <a16:creationId xmlns:a16="http://schemas.microsoft.com/office/drawing/2014/main" id="{644C68BE-9F52-C615-BFEB-55054DCE800D}"/>
              </a:ext>
            </a:extLst>
          </p:cNvPr>
          <p:cNvSpPr>
            <a:spLocks noGrp="1"/>
          </p:cNvSpPr>
          <p:nvPr>
            <p:ph type="body" sz="quarter" idx="10"/>
          </p:nvPr>
        </p:nvSpPr>
        <p:spPr>
          <a:xfrm>
            <a:off x="387350" y="2754630"/>
            <a:ext cx="11106150" cy="3061970"/>
          </a:xfrm>
        </p:spPr>
        <p:txBody>
          <a:bodyPr>
            <a:normAutofit/>
          </a:bodyPr>
          <a:lstStyle/>
          <a:p>
            <a:pPr marL="0" indent="0">
              <a:buNone/>
            </a:pPr>
            <a:r>
              <a:rPr lang="en-US" sz="2400" dirty="0">
                <a:latin typeface="Montserrat SemiBold" pitchFamily="2" charset="77"/>
              </a:rPr>
              <a:t> </a:t>
            </a:r>
            <a:r>
              <a:rPr lang="en-US" sz="2400" u="sng" dirty="0">
                <a:latin typeface="Montserrat SemiBold" pitchFamily="2" charset="77"/>
              </a:rPr>
              <a:t>Palmetto GBA</a:t>
            </a:r>
            <a:r>
              <a:rPr lang="en-US" sz="2400" dirty="0">
                <a:latin typeface="Montserrat SemiBold" pitchFamily="2" charset="77"/>
              </a:rPr>
              <a:t> </a:t>
            </a:r>
            <a:r>
              <a:rPr lang="en-US" sz="2400" dirty="0"/>
              <a:t>– the NPE West contract</a:t>
            </a:r>
          </a:p>
          <a:p>
            <a:pPr marL="3092450" indent="-3030538">
              <a:buNone/>
            </a:pPr>
            <a:r>
              <a:rPr lang="en-US" sz="2400" u="sng" dirty="0" err="1">
                <a:latin typeface="Montserrat SemiBold" pitchFamily="2" charset="77"/>
              </a:rPr>
              <a:t>Novitas</a:t>
            </a:r>
            <a:r>
              <a:rPr lang="en-US" sz="2400" u="sng" dirty="0">
                <a:latin typeface="Montserrat SemiBold" pitchFamily="2" charset="77"/>
              </a:rPr>
              <a:t> Solutions</a:t>
            </a:r>
            <a:r>
              <a:rPr lang="en-US" sz="2400" dirty="0">
                <a:latin typeface="Montserrat SemiBold" pitchFamily="2" charset="77"/>
              </a:rPr>
              <a:t> </a:t>
            </a:r>
            <a:r>
              <a:rPr lang="en-US" sz="2400" dirty="0"/>
              <a:t>– the NPE East contract, replacing National Supplier Clearinghouse (NSC)</a:t>
            </a:r>
          </a:p>
          <a:p>
            <a:pPr marL="0" indent="0" algn="ctr">
              <a:buNone/>
            </a:pPr>
            <a:endParaRPr lang="en-US" sz="2400" dirty="0">
              <a:effectLst/>
            </a:endParaRPr>
          </a:p>
          <a:p>
            <a:pPr marL="0" indent="0" algn="ctr">
              <a:buNone/>
            </a:pPr>
            <a:r>
              <a:rPr lang="en-US" sz="2400" b="1" i="1" dirty="0">
                <a:solidFill>
                  <a:srgbClr val="FFFFFF"/>
                </a:solidFill>
              </a:rPr>
              <a:t>“”</a:t>
            </a:r>
            <a:r>
              <a:rPr lang="en-US" sz="2400" b="1" i="1" dirty="0">
                <a:solidFill>
                  <a:srgbClr val="FFFFFF"/>
                </a:solidFill>
                <a:effectLst/>
              </a:rPr>
              <a:t>of your call-center being down (and your customers getting angry) </a:t>
            </a:r>
            <a:r>
              <a:rPr lang="en-US" sz="2400" b="1" i="1" dirty="0">
                <a:solidFill>
                  <a:srgbClr val="FFFFFF"/>
                </a:solidFill>
                <a:effectLst/>
                <a:latin typeface="open sans" panose="020B0606030504020204" pitchFamily="34" charset="0"/>
              </a:rPr>
              <a:t>when the next disaster strikes.</a:t>
            </a:r>
            <a:endParaRPr lang="en-US" sz="2400" dirty="0"/>
          </a:p>
        </p:txBody>
      </p:sp>
    </p:spTree>
    <p:extLst>
      <p:ext uri="{BB962C8B-B14F-4D97-AF65-F5344CB8AC3E}">
        <p14:creationId xmlns:p14="http://schemas.microsoft.com/office/powerpoint/2010/main" val="1429619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93D3-ABB9-A873-DAC1-90B1B76DA7EA}"/>
              </a:ext>
            </a:extLst>
          </p:cNvPr>
          <p:cNvSpPr>
            <a:spLocks noGrp="1"/>
          </p:cNvSpPr>
          <p:nvPr>
            <p:ph type="title"/>
          </p:nvPr>
        </p:nvSpPr>
        <p:spPr/>
        <p:txBody>
          <a:bodyPr/>
          <a:lstStyle/>
          <a:p>
            <a:r>
              <a:rPr lang="en-US" dirty="0"/>
              <a:t>Supplier Standard #10</a:t>
            </a:r>
          </a:p>
        </p:txBody>
      </p:sp>
      <p:sp>
        <p:nvSpPr>
          <p:cNvPr id="3" name="Text Placeholder 2">
            <a:extLst>
              <a:ext uri="{FF2B5EF4-FFF2-40B4-BE49-F238E27FC236}">
                <a16:creationId xmlns:a16="http://schemas.microsoft.com/office/drawing/2014/main" id="{6463E7B8-838E-1DD3-66C4-1D373B41FE74}"/>
              </a:ext>
            </a:extLst>
          </p:cNvPr>
          <p:cNvSpPr>
            <a:spLocks noGrp="1"/>
          </p:cNvSpPr>
          <p:nvPr>
            <p:ph type="body" sz="quarter" idx="10"/>
          </p:nvPr>
        </p:nvSpPr>
        <p:spPr/>
        <p:txBody>
          <a:bodyPr/>
          <a:lstStyle/>
          <a:p>
            <a:pPr marL="0" indent="0">
              <a:buNone/>
            </a:pPr>
            <a:r>
              <a:rPr lang="en-US" dirty="0"/>
              <a:t>The supplier has a comprehensive liability insurance policy in the amount of at least $300,000 that covers both the supplier's place of business and all customers and employees of the supplier. In the case of a supplier that manufactures its own items, this insurance must also cover product liability and completed operations. Failure to maintain required insurance at all times will result in revocation of the supplier's billing privileges retroactive to the date the insurance lapsed.</a:t>
            </a:r>
          </a:p>
        </p:txBody>
      </p:sp>
    </p:spTree>
    <p:extLst>
      <p:ext uri="{BB962C8B-B14F-4D97-AF65-F5344CB8AC3E}">
        <p14:creationId xmlns:p14="http://schemas.microsoft.com/office/powerpoint/2010/main" val="2361741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FBB7-423D-AEEE-F002-7596F704687D}"/>
              </a:ext>
            </a:extLst>
          </p:cNvPr>
          <p:cNvSpPr>
            <a:spLocks noGrp="1"/>
          </p:cNvSpPr>
          <p:nvPr>
            <p:ph type="title"/>
          </p:nvPr>
        </p:nvSpPr>
        <p:spPr/>
        <p:txBody>
          <a:bodyPr/>
          <a:lstStyle/>
          <a:p>
            <a:r>
              <a:rPr lang="en-US" dirty="0"/>
              <a:t>Sample Form</a:t>
            </a:r>
          </a:p>
        </p:txBody>
      </p:sp>
      <p:grpSp>
        <p:nvGrpSpPr>
          <p:cNvPr id="4" name="Group 3">
            <a:extLst>
              <a:ext uri="{FF2B5EF4-FFF2-40B4-BE49-F238E27FC236}">
                <a16:creationId xmlns:a16="http://schemas.microsoft.com/office/drawing/2014/main" id="{11E5FE2C-A4E4-2F13-7A6A-96A25896E14D}"/>
              </a:ext>
            </a:extLst>
          </p:cNvPr>
          <p:cNvGrpSpPr/>
          <p:nvPr/>
        </p:nvGrpSpPr>
        <p:grpSpPr>
          <a:xfrm>
            <a:off x="5410200" y="152400"/>
            <a:ext cx="4876800" cy="5816600"/>
            <a:chOff x="5918200" y="190500"/>
            <a:chExt cx="4876800" cy="5816600"/>
          </a:xfrm>
        </p:grpSpPr>
        <p:pic>
          <p:nvPicPr>
            <p:cNvPr id="5" name="Picture 4">
              <a:extLst>
                <a:ext uri="{FF2B5EF4-FFF2-40B4-BE49-F238E27FC236}">
                  <a16:creationId xmlns:a16="http://schemas.microsoft.com/office/drawing/2014/main" id="{C86980E6-CDDE-9EC4-9005-E77B36BC7C4E}"/>
                </a:ext>
              </a:extLst>
            </p:cNvPr>
            <p:cNvPicPr>
              <a:picLocks noChangeAspect="1"/>
            </p:cNvPicPr>
            <p:nvPr/>
          </p:nvPicPr>
          <p:blipFill rotWithShape="1">
            <a:blip r:embed="rId2"/>
            <a:srcRect l="2027" t="3163" r="1997"/>
            <a:stretch/>
          </p:blipFill>
          <p:spPr>
            <a:xfrm>
              <a:off x="6096000" y="499845"/>
              <a:ext cx="4495801" cy="5409533"/>
            </a:xfrm>
            <a:prstGeom prst="rect">
              <a:avLst/>
            </a:prstGeom>
          </p:spPr>
        </p:pic>
        <p:sp>
          <p:nvSpPr>
            <p:cNvPr id="3" name="Rectangle 2">
              <a:extLst>
                <a:ext uri="{FF2B5EF4-FFF2-40B4-BE49-F238E27FC236}">
                  <a16:creationId xmlns:a16="http://schemas.microsoft.com/office/drawing/2014/main" id="{1779D7C0-ABC9-D6DC-27F0-01BB7AA4869E}"/>
                </a:ext>
              </a:extLst>
            </p:cNvPr>
            <p:cNvSpPr/>
            <p:nvPr/>
          </p:nvSpPr>
          <p:spPr>
            <a:xfrm>
              <a:off x="5918200" y="190500"/>
              <a:ext cx="4876800" cy="5816600"/>
            </a:xfrm>
            <a:prstGeom prst="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6279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63C142-E5FB-406E-3AEF-E8B4959255B2}"/>
              </a:ext>
            </a:extLst>
          </p:cNvPr>
          <p:cNvSpPr>
            <a:spLocks noGrp="1"/>
          </p:cNvSpPr>
          <p:nvPr>
            <p:ph type="title"/>
          </p:nvPr>
        </p:nvSpPr>
        <p:spPr>
          <a:xfrm>
            <a:off x="387350" y="378814"/>
            <a:ext cx="11106150" cy="1564286"/>
          </a:xfrm>
        </p:spPr>
        <p:txBody>
          <a:bodyPr>
            <a:normAutofit/>
          </a:bodyPr>
          <a:lstStyle/>
          <a:p>
            <a:r>
              <a:rPr lang="en-US" dirty="0"/>
              <a:t>Proof that the Company is listed in a local Directory and Square Footage Required</a:t>
            </a:r>
          </a:p>
        </p:txBody>
      </p:sp>
      <p:sp>
        <p:nvSpPr>
          <p:cNvPr id="2" name="Text Placeholder 1">
            <a:extLst>
              <a:ext uri="{FF2B5EF4-FFF2-40B4-BE49-F238E27FC236}">
                <a16:creationId xmlns:a16="http://schemas.microsoft.com/office/drawing/2014/main" id="{CA3C668A-A266-0263-4EDD-DA3DB0B95ADD}"/>
              </a:ext>
            </a:extLst>
          </p:cNvPr>
          <p:cNvSpPr>
            <a:spLocks noGrp="1"/>
          </p:cNvSpPr>
          <p:nvPr>
            <p:ph type="body" sz="quarter" idx="10"/>
          </p:nvPr>
        </p:nvSpPr>
        <p:spPr>
          <a:xfrm>
            <a:off x="387350" y="1943100"/>
            <a:ext cx="11106150" cy="3873500"/>
          </a:xfrm>
        </p:spPr>
        <p:txBody>
          <a:bodyPr>
            <a:normAutofit fontScale="77500" lnSpcReduction="20000"/>
          </a:bodyPr>
          <a:lstStyle/>
          <a:p>
            <a:pPr marL="11112" indent="0">
              <a:lnSpc>
                <a:spcPct val="120000"/>
              </a:lnSpc>
              <a:buNone/>
            </a:pPr>
            <a:r>
              <a:rPr lang="en-US" sz="2800" dirty="0"/>
              <a:t>Medicare does not want you to run your business on a cell phone — a copy of a listing (Yellow Pages) or ad somewhere will help show that you have a landline for service. </a:t>
            </a:r>
          </a:p>
          <a:p>
            <a:pPr marL="11112" indent="0">
              <a:lnSpc>
                <a:spcPct val="120000"/>
              </a:lnSpc>
              <a:buNone/>
            </a:pPr>
            <a:r>
              <a:rPr lang="en-US" sz="2800" dirty="0"/>
              <a:t>Supplier Standard #9:</a:t>
            </a:r>
          </a:p>
          <a:p>
            <a:pPr marL="555180" lvl="1" indent="0">
              <a:lnSpc>
                <a:spcPct val="120000"/>
              </a:lnSpc>
              <a:buNone/>
            </a:pPr>
            <a:r>
              <a:rPr lang="en-US" sz="2500" dirty="0"/>
              <a:t>Maintains a primary business telephone listed under the name of the business locally or toll-free for beneficiaries. The supplier must furnish information to beneficiaries at the time of delivery of items on how the beneficiary can contact the supplier by telephone. The exclusive use of a beeper number, answering service, pager, facsimile machine, car phone, or an answering machine may not be used as the primary business telephone for purposes of this regulation.</a:t>
            </a:r>
          </a:p>
        </p:txBody>
      </p:sp>
    </p:spTree>
    <p:extLst>
      <p:ext uri="{BB962C8B-B14F-4D97-AF65-F5344CB8AC3E}">
        <p14:creationId xmlns:p14="http://schemas.microsoft.com/office/powerpoint/2010/main" val="2432391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B9B4E-ED2F-224F-8B82-CD34759BE4CD}"/>
              </a:ext>
            </a:extLst>
          </p:cNvPr>
          <p:cNvSpPr>
            <a:spLocks noGrp="1"/>
          </p:cNvSpPr>
          <p:nvPr>
            <p:ph type="title"/>
          </p:nvPr>
        </p:nvSpPr>
        <p:spPr/>
        <p:txBody>
          <a:bodyPr/>
          <a:lstStyle/>
          <a:p>
            <a:r>
              <a:rPr lang="en-US" dirty="0"/>
              <a:t>Overview</a:t>
            </a:r>
          </a:p>
        </p:txBody>
      </p:sp>
      <p:sp>
        <p:nvSpPr>
          <p:cNvPr id="4" name="Text Placeholder 3">
            <a:extLst>
              <a:ext uri="{FF2B5EF4-FFF2-40B4-BE49-F238E27FC236}">
                <a16:creationId xmlns:a16="http://schemas.microsoft.com/office/drawing/2014/main" id="{E1CBBBDB-69CA-6849-8011-6B3C4980A450}"/>
              </a:ext>
            </a:extLst>
          </p:cNvPr>
          <p:cNvSpPr>
            <a:spLocks noGrp="1"/>
          </p:cNvSpPr>
          <p:nvPr>
            <p:ph type="body" sz="quarter" idx="10"/>
          </p:nvPr>
        </p:nvSpPr>
        <p:spPr>
          <a:xfrm>
            <a:off x="387350" y="1330514"/>
            <a:ext cx="11106150" cy="4486086"/>
          </a:xfrm>
        </p:spPr>
        <p:txBody>
          <a:bodyPr>
            <a:normAutofit fontScale="92500" lnSpcReduction="20000"/>
          </a:bodyPr>
          <a:lstStyle/>
          <a:p>
            <a:pPr>
              <a:lnSpc>
                <a:spcPct val="110000"/>
              </a:lnSpc>
              <a:spcAft>
                <a:spcPts val="300"/>
              </a:spcAft>
            </a:pPr>
            <a:r>
              <a:rPr lang="en-US" dirty="0"/>
              <a:t>You need to be prepared for a surveyor or inspector to visit your location during business hours at any time. You may not be available, but a staff person should be and have a binder with all of the information the inspector/surveyor would need to see just in case. </a:t>
            </a:r>
          </a:p>
          <a:p>
            <a:pPr>
              <a:lnSpc>
                <a:spcPct val="110000"/>
              </a:lnSpc>
              <a:spcAft>
                <a:spcPts val="300"/>
              </a:spcAft>
            </a:pPr>
            <a:r>
              <a:rPr lang="en-US" dirty="0"/>
              <a:t>This may be a result of:</a:t>
            </a:r>
          </a:p>
          <a:p>
            <a:pPr lvl="1">
              <a:lnSpc>
                <a:spcPct val="110000"/>
              </a:lnSpc>
              <a:spcAft>
                <a:spcPts val="300"/>
              </a:spcAft>
            </a:pPr>
            <a:r>
              <a:rPr lang="en-US" dirty="0"/>
              <a:t>A random on-site follow up done by your accreditor.</a:t>
            </a:r>
          </a:p>
          <a:p>
            <a:pPr lvl="1">
              <a:lnSpc>
                <a:spcPct val="110000"/>
              </a:lnSpc>
              <a:spcAft>
                <a:spcPts val="300"/>
              </a:spcAft>
            </a:pPr>
            <a:r>
              <a:rPr lang="en-US" dirty="0"/>
              <a:t>A complaint made to your accrediting organization who then makes a site visit.</a:t>
            </a:r>
          </a:p>
          <a:p>
            <a:pPr lvl="1">
              <a:lnSpc>
                <a:spcPct val="110000"/>
              </a:lnSpc>
              <a:spcAft>
                <a:spcPts val="300"/>
              </a:spcAft>
            </a:pPr>
            <a:r>
              <a:rPr lang="en-US" dirty="0"/>
              <a:t>Revalidation by the appropriate contractor</a:t>
            </a:r>
          </a:p>
          <a:p>
            <a:pPr lvl="2">
              <a:lnSpc>
                <a:spcPct val="110000"/>
              </a:lnSpc>
              <a:spcAft>
                <a:spcPts val="300"/>
              </a:spcAft>
            </a:pPr>
            <a:r>
              <a:rPr lang="en-US" dirty="0"/>
              <a:t>Novitas</a:t>
            </a:r>
          </a:p>
          <a:p>
            <a:pPr lvl="2">
              <a:lnSpc>
                <a:spcPct val="110000"/>
              </a:lnSpc>
              <a:spcAft>
                <a:spcPts val="300"/>
              </a:spcAft>
            </a:pPr>
            <a:r>
              <a:rPr lang="en-US" dirty="0"/>
              <a:t>Palmetto</a:t>
            </a:r>
          </a:p>
          <a:p>
            <a:pPr lvl="1">
              <a:lnSpc>
                <a:spcPct val="110000"/>
              </a:lnSpc>
              <a:spcAft>
                <a:spcPts val="300"/>
              </a:spcAft>
            </a:pPr>
            <a:r>
              <a:rPr lang="en-US" dirty="0"/>
              <a:t>They are “just in the area.”</a:t>
            </a:r>
          </a:p>
          <a:p>
            <a:pPr>
              <a:lnSpc>
                <a:spcPct val="110000"/>
              </a:lnSpc>
              <a:spcAft>
                <a:spcPts val="300"/>
              </a:spcAft>
            </a:pPr>
            <a:r>
              <a:rPr lang="en-US" dirty="0"/>
              <a:t>This book should be kept in a readily accessible area, not locked in your office.</a:t>
            </a:r>
          </a:p>
          <a:p>
            <a:endParaRPr lang="en-US" dirty="0"/>
          </a:p>
        </p:txBody>
      </p:sp>
    </p:spTree>
    <p:extLst>
      <p:ext uri="{BB962C8B-B14F-4D97-AF65-F5344CB8AC3E}">
        <p14:creationId xmlns:p14="http://schemas.microsoft.com/office/powerpoint/2010/main" val="721423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6123C-C91C-46CB-E913-9FE0955D1219}"/>
              </a:ext>
            </a:extLst>
          </p:cNvPr>
          <p:cNvSpPr>
            <a:spLocks noGrp="1"/>
          </p:cNvSpPr>
          <p:nvPr>
            <p:ph type="title"/>
          </p:nvPr>
        </p:nvSpPr>
        <p:spPr/>
        <p:txBody>
          <a:bodyPr>
            <a:normAutofit/>
          </a:bodyPr>
          <a:lstStyle/>
          <a:p>
            <a:r>
              <a:rPr lang="en-US" dirty="0"/>
              <a:t>Square Footage Requirement</a:t>
            </a:r>
          </a:p>
        </p:txBody>
      </p:sp>
      <p:sp>
        <p:nvSpPr>
          <p:cNvPr id="2" name="Text Placeholder 1">
            <a:extLst>
              <a:ext uri="{FF2B5EF4-FFF2-40B4-BE49-F238E27FC236}">
                <a16:creationId xmlns:a16="http://schemas.microsoft.com/office/drawing/2014/main" id="{D5D1BE76-22E9-64BB-8ACE-0730515EBB98}"/>
              </a:ext>
            </a:extLst>
          </p:cNvPr>
          <p:cNvSpPr>
            <a:spLocks noGrp="1"/>
          </p:cNvSpPr>
          <p:nvPr>
            <p:ph type="body" sz="quarter" idx="10"/>
          </p:nvPr>
        </p:nvSpPr>
        <p:spPr>
          <a:xfrm>
            <a:off x="387349" y="1435100"/>
            <a:ext cx="11223125" cy="4485640"/>
          </a:xfrm>
        </p:spPr>
        <p:txBody>
          <a:bodyPr>
            <a:normAutofit fontScale="92500" lnSpcReduction="10000"/>
          </a:bodyPr>
          <a:lstStyle/>
          <a:p>
            <a:pPr marL="11112" indent="0">
              <a:lnSpc>
                <a:spcPct val="110000"/>
              </a:lnSpc>
              <a:buNone/>
            </a:pPr>
            <a:r>
              <a:rPr lang="en-US" sz="2800" dirty="0"/>
              <a:t>At least 200 square feet.</a:t>
            </a:r>
          </a:p>
          <a:p>
            <a:pPr marL="11112" indent="0">
              <a:lnSpc>
                <a:spcPct val="110000"/>
              </a:lnSpc>
              <a:buNone/>
            </a:pPr>
            <a:r>
              <a:rPr lang="en-US" sz="2800" dirty="0"/>
              <a:t>Supplier Standard #7 requires that you:</a:t>
            </a:r>
          </a:p>
          <a:p>
            <a:pPr marL="1012380" lvl="2" indent="0">
              <a:lnSpc>
                <a:spcPct val="110000"/>
              </a:lnSpc>
              <a:buNone/>
            </a:pPr>
            <a:r>
              <a:rPr lang="en-US" sz="2500" dirty="0"/>
              <a:t>Maintain a physical facility on an appropriate site. The physical facility must contain space for storing business records including the supplier's delivery, maintenance, and beneficiary communication records. For purposes of this standard, a post office box or commercial mailbox is not considered a physical facility. In the case of a multi-site supplier, records may be maintained at a centralized location.</a:t>
            </a:r>
          </a:p>
          <a:p>
            <a:pPr marL="11112" indent="0">
              <a:lnSpc>
                <a:spcPct val="110000"/>
              </a:lnSpc>
              <a:buNone/>
            </a:pPr>
            <a:r>
              <a:rPr lang="en-US" sz="2800" dirty="0"/>
              <a:t>If using a contract group space, all reception, kitchen, conference room space applies.</a:t>
            </a:r>
          </a:p>
        </p:txBody>
      </p:sp>
    </p:spTree>
    <p:extLst>
      <p:ext uri="{BB962C8B-B14F-4D97-AF65-F5344CB8AC3E}">
        <p14:creationId xmlns:p14="http://schemas.microsoft.com/office/powerpoint/2010/main" val="1979672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502CC0-AF39-CD05-A82C-E445915EDA42}"/>
              </a:ext>
            </a:extLst>
          </p:cNvPr>
          <p:cNvSpPr>
            <a:spLocks noGrp="1"/>
          </p:cNvSpPr>
          <p:nvPr>
            <p:ph type="title"/>
          </p:nvPr>
        </p:nvSpPr>
        <p:spPr>
          <a:xfrm>
            <a:off x="374650" y="416914"/>
            <a:ext cx="11572708" cy="1449986"/>
          </a:xfrm>
        </p:spPr>
        <p:txBody>
          <a:bodyPr>
            <a:normAutofit/>
          </a:bodyPr>
          <a:lstStyle/>
          <a:p>
            <a:r>
              <a:rPr lang="en-US" dirty="0"/>
              <a:t>9. Documentation/Information provided to beneficiaries on use/maintenance of supply</a:t>
            </a:r>
          </a:p>
        </p:txBody>
      </p:sp>
      <p:sp>
        <p:nvSpPr>
          <p:cNvPr id="2" name="Text Placeholder 1">
            <a:extLst>
              <a:ext uri="{FF2B5EF4-FFF2-40B4-BE49-F238E27FC236}">
                <a16:creationId xmlns:a16="http://schemas.microsoft.com/office/drawing/2014/main" id="{DE2E62A4-E486-C49E-91E6-9E95C306D8C0}"/>
              </a:ext>
            </a:extLst>
          </p:cNvPr>
          <p:cNvSpPr>
            <a:spLocks noGrp="1"/>
          </p:cNvSpPr>
          <p:nvPr>
            <p:ph type="body" sz="quarter" idx="10"/>
          </p:nvPr>
        </p:nvSpPr>
        <p:spPr/>
        <p:txBody>
          <a:bodyPr/>
          <a:lstStyle/>
          <a:p>
            <a:pPr marL="0" indent="0">
              <a:buNone/>
            </a:pPr>
            <a:r>
              <a:rPr lang="en-US" dirty="0"/>
              <a:t>Copy of instructional materials that come with the item– not just the  care and maintenance information provided.</a:t>
            </a:r>
          </a:p>
          <a:p>
            <a:pPr marL="0" indent="0">
              <a:buNone/>
            </a:pPr>
            <a:r>
              <a:rPr lang="en-US" dirty="0"/>
              <a:t>Could use VGM “Blue Sheets” or other similar types of documentation.</a:t>
            </a:r>
          </a:p>
        </p:txBody>
      </p:sp>
    </p:spTree>
    <p:extLst>
      <p:ext uri="{BB962C8B-B14F-4D97-AF65-F5344CB8AC3E}">
        <p14:creationId xmlns:p14="http://schemas.microsoft.com/office/powerpoint/2010/main" val="1406766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7CFD-47E2-10C4-F6AF-1A6205A6CCD3}"/>
              </a:ext>
            </a:extLst>
          </p:cNvPr>
          <p:cNvSpPr>
            <a:spLocks noGrp="1"/>
          </p:cNvSpPr>
          <p:nvPr>
            <p:ph type="title"/>
          </p:nvPr>
        </p:nvSpPr>
        <p:spPr/>
        <p:txBody>
          <a:bodyPr>
            <a:normAutofit fontScale="90000"/>
          </a:bodyPr>
          <a:lstStyle/>
          <a:p>
            <a:r>
              <a:rPr lang="en-US" dirty="0"/>
              <a:t>10. Beneficiary Copy of the Supplier Standards</a:t>
            </a:r>
          </a:p>
        </p:txBody>
      </p:sp>
      <p:sp>
        <p:nvSpPr>
          <p:cNvPr id="3" name="Text Placeholder 2">
            <a:extLst>
              <a:ext uri="{FF2B5EF4-FFF2-40B4-BE49-F238E27FC236}">
                <a16:creationId xmlns:a16="http://schemas.microsoft.com/office/drawing/2014/main" id="{69807163-F0AE-C849-E4D7-FB1D52725A82}"/>
              </a:ext>
            </a:extLst>
          </p:cNvPr>
          <p:cNvSpPr>
            <a:spLocks noGrp="1"/>
          </p:cNvSpPr>
          <p:nvPr>
            <p:ph type="body" sz="quarter" idx="10"/>
          </p:nvPr>
        </p:nvSpPr>
        <p:spPr/>
        <p:txBody>
          <a:bodyPr/>
          <a:lstStyle/>
          <a:p>
            <a:pPr marL="0" indent="0">
              <a:buNone/>
            </a:pPr>
            <a:r>
              <a:rPr lang="en-US" dirty="0"/>
              <a:t>From your Admission Paperwork or Welcome Booklet.</a:t>
            </a:r>
          </a:p>
        </p:txBody>
      </p:sp>
    </p:spTree>
    <p:extLst>
      <p:ext uri="{BB962C8B-B14F-4D97-AF65-F5344CB8AC3E}">
        <p14:creationId xmlns:p14="http://schemas.microsoft.com/office/powerpoint/2010/main" val="3289108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5D9FC7-36B3-DD4B-892D-25A390B0DD97}"/>
              </a:ext>
            </a:extLst>
          </p:cNvPr>
          <p:cNvSpPr>
            <a:spLocks noGrp="1"/>
          </p:cNvSpPr>
          <p:nvPr>
            <p:ph type="title"/>
          </p:nvPr>
        </p:nvSpPr>
        <p:spPr/>
        <p:txBody>
          <a:bodyPr>
            <a:normAutofit/>
          </a:bodyPr>
          <a:lstStyle/>
          <a:p>
            <a:r>
              <a:rPr lang="en-US" dirty="0"/>
              <a:t>Supplier Standards</a:t>
            </a:r>
          </a:p>
        </p:txBody>
      </p:sp>
      <p:sp>
        <p:nvSpPr>
          <p:cNvPr id="6" name="Text Placeholder 5">
            <a:extLst>
              <a:ext uri="{FF2B5EF4-FFF2-40B4-BE49-F238E27FC236}">
                <a16:creationId xmlns:a16="http://schemas.microsoft.com/office/drawing/2014/main" id="{8DB3645C-D662-E745-AA53-E3BDF48767DF}"/>
              </a:ext>
            </a:extLst>
          </p:cNvPr>
          <p:cNvSpPr>
            <a:spLocks noGrp="1"/>
          </p:cNvSpPr>
          <p:nvPr>
            <p:ph type="body" sz="quarter" idx="10"/>
          </p:nvPr>
        </p:nvSpPr>
        <p:spPr/>
        <p:txBody>
          <a:bodyPr>
            <a:normAutofit/>
          </a:bodyPr>
          <a:lstStyle/>
          <a:p>
            <a:pPr marL="0" indent="0">
              <a:buNone/>
            </a:pPr>
            <a:r>
              <a:rPr lang="en-US" dirty="0"/>
              <a:t>All Medicare DMEPOS suppliers must be in compliance with these Supplier Standards in order to obtain and retain their billing privileges. These standards, in their entirety, are listed in 42 C.F.R. pt. 424, § 424.57(c) and went into effect December 11, 2000. A supplier must disclose (provide a copy of) these standards to all customers/patients who are Medicare beneficiaries (Standard 16). </a:t>
            </a:r>
          </a:p>
          <a:p>
            <a:pPr marL="0" indent="0">
              <a:buNone/>
            </a:pPr>
            <a:endParaRPr lang="en-US" dirty="0"/>
          </a:p>
          <a:p>
            <a:pPr marL="0" indent="0">
              <a:buNone/>
            </a:pPr>
            <a:r>
              <a:rPr lang="en-US" dirty="0"/>
              <a:t>A shortened version has been created to help suppliers comply </a:t>
            </a:r>
            <a:br>
              <a:rPr lang="en-US" dirty="0"/>
            </a:br>
            <a:r>
              <a:rPr lang="en-US" dirty="0"/>
              <a:t>with this requirement.</a:t>
            </a:r>
          </a:p>
        </p:txBody>
      </p:sp>
    </p:spTree>
    <p:extLst>
      <p:ext uri="{BB962C8B-B14F-4D97-AF65-F5344CB8AC3E}">
        <p14:creationId xmlns:p14="http://schemas.microsoft.com/office/powerpoint/2010/main" val="3473438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310F-C5A5-E9E5-8CDC-7484A2456B04}"/>
              </a:ext>
            </a:extLst>
          </p:cNvPr>
          <p:cNvSpPr>
            <a:spLocks noGrp="1"/>
          </p:cNvSpPr>
          <p:nvPr>
            <p:ph type="title"/>
          </p:nvPr>
        </p:nvSpPr>
        <p:spPr/>
        <p:txBody>
          <a:bodyPr/>
          <a:lstStyle/>
          <a:p>
            <a:r>
              <a:rPr lang="en-US" dirty="0"/>
              <a:t>Alternatively</a:t>
            </a:r>
          </a:p>
        </p:txBody>
      </p:sp>
      <p:sp>
        <p:nvSpPr>
          <p:cNvPr id="3" name="Text Placeholder 2">
            <a:extLst>
              <a:ext uri="{FF2B5EF4-FFF2-40B4-BE49-F238E27FC236}">
                <a16:creationId xmlns:a16="http://schemas.microsoft.com/office/drawing/2014/main" id="{E3426AD6-8013-C13A-44A4-E4E6E3E0A006}"/>
              </a:ext>
            </a:extLst>
          </p:cNvPr>
          <p:cNvSpPr>
            <a:spLocks noGrp="1"/>
          </p:cNvSpPr>
          <p:nvPr>
            <p:ph type="body" sz="quarter" idx="10"/>
          </p:nvPr>
        </p:nvSpPr>
        <p:spPr/>
        <p:txBody>
          <a:bodyPr/>
          <a:lstStyle/>
          <a:p>
            <a:pPr marL="0" indent="0">
              <a:buNone/>
            </a:pPr>
            <a:r>
              <a:rPr lang="en-US" dirty="0"/>
              <a:t>“The products and/or services provided to you by </a:t>
            </a:r>
            <a:r>
              <a:rPr lang="en-US" i="1" u="sng" dirty="0">
                <a:highlight>
                  <a:srgbClr val="FFFF00"/>
                </a:highlight>
              </a:rPr>
              <a:t>insert your company name here</a:t>
            </a:r>
            <a:r>
              <a:rPr lang="en-US" dirty="0"/>
              <a:t> are subject to the Supplier Standards contained in the federal regulations shown at 42 Code of Federal Regulations, Section 424.57 C. These standards concern business professional and operational matters (e.g., honoring warranties and hours of operation). The full text of these standards can be obtained from the US Government Printing Office website external link at </a:t>
            </a:r>
            <a:r>
              <a:rPr lang="en-US" dirty="0">
                <a:hlinkClick r:id="rId2"/>
              </a:rPr>
              <a:t>http://ecfr.federalregister.gov/on/2021-02-03/title42/chapter-IV/subchapter-B/part424/subpart-D/section-424.57</a:t>
            </a:r>
            <a:r>
              <a:rPr lang="en-US" dirty="0"/>
              <a:t>. Upon request, we will furnish you with a written copy.”</a:t>
            </a:r>
          </a:p>
        </p:txBody>
      </p:sp>
    </p:spTree>
    <p:extLst>
      <p:ext uri="{BB962C8B-B14F-4D97-AF65-F5344CB8AC3E}">
        <p14:creationId xmlns:p14="http://schemas.microsoft.com/office/powerpoint/2010/main" val="1701502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5346AE-E53F-69D5-04CD-DA6A9E9EB068}"/>
              </a:ext>
            </a:extLst>
          </p:cNvPr>
          <p:cNvSpPr>
            <a:spLocks noGrp="1"/>
          </p:cNvSpPr>
          <p:nvPr>
            <p:ph type="title"/>
          </p:nvPr>
        </p:nvSpPr>
        <p:spPr/>
        <p:txBody>
          <a:bodyPr>
            <a:normAutofit/>
          </a:bodyPr>
          <a:lstStyle/>
          <a:p>
            <a:r>
              <a:rPr lang="en-US" dirty="0"/>
              <a:t>11. Listing of all Management/ Owners Including Name and Title</a:t>
            </a:r>
          </a:p>
        </p:txBody>
      </p:sp>
      <p:sp>
        <p:nvSpPr>
          <p:cNvPr id="2" name="Text Placeholder 1">
            <a:extLst>
              <a:ext uri="{FF2B5EF4-FFF2-40B4-BE49-F238E27FC236}">
                <a16:creationId xmlns:a16="http://schemas.microsoft.com/office/drawing/2014/main" id="{517FB09B-12B8-05EE-ABA3-94730BEF3A6F}"/>
              </a:ext>
            </a:extLst>
          </p:cNvPr>
          <p:cNvSpPr>
            <a:spLocks noGrp="1"/>
          </p:cNvSpPr>
          <p:nvPr>
            <p:ph type="body" sz="quarter" idx="10"/>
          </p:nvPr>
        </p:nvSpPr>
        <p:spPr/>
        <p:txBody>
          <a:bodyPr>
            <a:normAutofit/>
          </a:bodyPr>
          <a:lstStyle/>
          <a:p>
            <a:pPr marL="0" indent="0">
              <a:buNone/>
            </a:pPr>
            <a:r>
              <a:rPr lang="en-US" sz="3200" i="1" dirty="0">
                <a:latin typeface="Montserrat SemiBold" pitchFamily="2" charset="77"/>
              </a:rPr>
              <a:t>Sample</a:t>
            </a:r>
          </a:p>
          <a:p>
            <a:pPr marL="0" indent="0">
              <a:buNone/>
            </a:pPr>
            <a:r>
              <a:rPr lang="en-US" sz="3200" dirty="0"/>
              <a:t>John Smith, Chief Operating Officer</a:t>
            </a:r>
          </a:p>
          <a:p>
            <a:pPr marL="0" indent="0">
              <a:buNone/>
            </a:pPr>
            <a:r>
              <a:rPr lang="en-US" sz="3200" dirty="0"/>
              <a:t>Adam Jones, Chief Financial Officer</a:t>
            </a:r>
          </a:p>
          <a:p>
            <a:pPr marL="0" indent="0">
              <a:buNone/>
            </a:pPr>
            <a:r>
              <a:rPr lang="en-US" sz="3200" dirty="0"/>
              <a:t>Karen Adams, Chief Compliance Officer</a:t>
            </a:r>
          </a:p>
          <a:p>
            <a:pPr marL="544068" lvl="1" indent="0">
              <a:buNone/>
            </a:pPr>
            <a:r>
              <a:rPr lang="en-US" sz="2900" dirty="0"/>
              <a:t>Can include home address but should not include any private information.</a:t>
            </a:r>
          </a:p>
        </p:txBody>
      </p:sp>
    </p:spTree>
    <p:extLst>
      <p:ext uri="{BB962C8B-B14F-4D97-AF65-F5344CB8AC3E}">
        <p14:creationId xmlns:p14="http://schemas.microsoft.com/office/powerpoint/2010/main" val="977408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FC7719-AF17-FD1B-E35D-5CF16738C896}"/>
              </a:ext>
            </a:extLst>
          </p:cNvPr>
          <p:cNvSpPr>
            <a:spLocks noGrp="1"/>
          </p:cNvSpPr>
          <p:nvPr>
            <p:ph type="title"/>
          </p:nvPr>
        </p:nvSpPr>
        <p:spPr/>
        <p:txBody>
          <a:bodyPr/>
          <a:lstStyle/>
          <a:p>
            <a:r>
              <a:rPr lang="en-US" dirty="0"/>
              <a:t>12. Complaint Resolution Process</a:t>
            </a:r>
          </a:p>
        </p:txBody>
      </p:sp>
      <p:sp>
        <p:nvSpPr>
          <p:cNvPr id="2" name="Text Placeholder 1">
            <a:extLst>
              <a:ext uri="{FF2B5EF4-FFF2-40B4-BE49-F238E27FC236}">
                <a16:creationId xmlns:a16="http://schemas.microsoft.com/office/drawing/2014/main" id="{6BAB89FE-730B-0A96-09E6-4B99A0F81B07}"/>
              </a:ext>
            </a:extLst>
          </p:cNvPr>
          <p:cNvSpPr>
            <a:spLocks noGrp="1"/>
          </p:cNvSpPr>
          <p:nvPr>
            <p:ph type="body" sz="quarter" idx="10"/>
          </p:nvPr>
        </p:nvSpPr>
        <p:spPr/>
        <p:txBody>
          <a:bodyPr>
            <a:normAutofit fontScale="92500" lnSpcReduction="10000"/>
          </a:bodyPr>
          <a:lstStyle/>
          <a:p>
            <a:pPr marL="0" indent="0">
              <a:lnSpc>
                <a:spcPct val="110000"/>
              </a:lnSpc>
              <a:buNone/>
            </a:pPr>
            <a:r>
              <a:rPr lang="en-US" sz="2800" dirty="0"/>
              <a:t>Place your entire complaint process here. Insert a  copy of a blank or a sample completed complaint form. Your complaint form must include </a:t>
            </a:r>
          </a:p>
          <a:p>
            <a:pPr marL="0" indent="0">
              <a:lnSpc>
                <a:spcPct val="110000"/>
              </a:lnSpc>
              <a:buNone/>
            </a:pPr>
            <a:r>
              <a:rPr lang="en-US" sz="2800" dirty="0"/>
              <a:t>1. The beneficiary’s name, address, telephone number, and health insurance claim number. </a:t>
            </a:r>
          </a:p>
          <a:p>
            <a:pPr marL="544068" lvl="1" indent="0">
              <a:lnSpc>
                <a:spcPct val="110000"/>
              </a:lnSpc>
              <a:buNone/>
            </a:pPr>
            <a:r>
              <a:rPr lang="en-US" sz="2500" dirty="0"/>
              <a:t>Your process must include a summary of the complaint; the date it was received; the name of the person receiving the complaint, and a summary of </a:t>
            </a:r>
            <a:r>
              <a:rPr lang="en-US" sz="2500" dirty="0">
                <a:latin typeface="Montserrat SemiBold" pitchFamily="2" charset="77"/>
              </a:rPr>
              <a:t>actions taken to resolve the complaint</a:t>
            </a:r>
            <a:r>
              <a:rPr lang="en-US" sz="2500" dirty="0"/>
              <a:t>.</a:t>
            </a:r>
          </a:p>
          <a:p>
            <a:pPr marL="1001268" lvl="2" indent="0">
              <a:lnSpc>
                <a:spcPct val="110000"/>
              </a:lnSpc>
              <a:buNone/>
            </a:pPr>
            <a:r>
              <a:rPr lang="en-US" sz="2500" dirty="0"/>
              <a:t>If an investigation was not conducted, the name of the person making the decision and the reason for the decision. </a:t>
            </a:r>
          </a:p>
        </p:txBody>
      </p:sp>
    </p:spTree>
    <p:extLst>
      <p:ext uri="{BB962C8B-B14F-4D97-AF65-F5344CB8AC3E}">
        <p14:creationId xmlns:p14="http://schemas.microsoft.com/office/powerpoint/2010/main" val="915658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DCC7-48C7-FC44-3AD9-6FB1EAB80868}"/>
              </a:ext>
            </a:extLst>
          </p:cNvPr>
          <p:cNvSpPr>
            <a:spLocks noGrp="1"/>
          </p:cNvSpPr>
          <p:nvPr>
            <p:ph type="title"/>
          </p:nvPr>
        </p:nvSpPr>
        <p:spPr/>
        <p:txBody>
          <a:bodyPr/>
          <a:lstStyle/>
          <a:p>
            <a:r>
              <a:rPr lang="en-US" dirty="0"/>
              <a:t>Complaint Log Format</a:t>
            </a:r>
          </a:p>
        </p:txBody>
      </p:sp>
      <p:pic>
        <p:nvPicPr>
          <p:cNvPr id="4" name="Picture 3">
            <a:extLst>
              <a:ext uri="{FF2B5EF4-FFF2-40B4-BE49-F238E27FC236}">
                <a16:creationId xmlns:a16="http://schemas.microsoft.com/office/drawing/2014/main" id="{AABAA5F8-F688-9E53-EEFA-7A22F33F03CD}"/>
              </a:ext>
            </a:extLst>
          </p:cNvPr>
          <p:cNvPicPr>
            <a:picLocks noChangeAspect="1"/>
          </p:cNvPicPr>
          <p:nvPr/>
        </p:nvPicPr>
        <p:blipFill>
          <a:blip r:embed="rId2"/>
          <a:stretch>
            <a:fillRect/>
          </a:stretch>
        </p:blipFill>
        <p:spPr>
          <a:xfrm>
            <a:off x="685800" y="2775857"/>
            <a:ext cx="10820400" cy="1306286"/>
          </a:xfrm>
          <a:prstGeom prst="rect">
            <a:avLst/>
          </a:prstGeom>
        </p:spPr>
      </p:pic>
    </p:spTree>
    <p:extLst>
      <p:ext uri="{BB962C8B-B14F-4D97-AF65-F5344CB8AC3E}">
        <p14:creationId xmlns:p14="http://schemas.microsoft.com/office/powerpoint/2010/main" val="3117250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4823A-6BE3-208B-C035-A5B8DD993293}"/>
              </a:ext>
            </a:extLst>
          </p:cNvPr>
          <p:cNvSpPr>
            <a:spLocks noGrp="1"/>
          </p:cNvSpPr>
          <p:nvPr>
            <p:ph type="title"/>
          </p:nvPr>
        </p:nvSpPr>
        <p:spPr/>
        <p:txBody>
          <a:bodyPr>
            <a:normAutofit/>
          </a:bodyPr>
          <a:lstStyle/>
          <a:p>
            <a:r>
              <a:rPr lang="en-US" dirty="0"/>
              <a:t>Supplier Standards Regarding Complaints</a:t>
            </a:r>
          </a:p>
        </p:txBody>
      </p:sp>
      <p:sp>
        <p:nvSpPr>
          <p:cNvPr id="2" name="Text Placeholder 1">
            <a:extLst>
              <a:ext uri="{FF2B5EF4-FFF2-40B4-BE49-F238E27FC236}">
                <a16:creationId xmlns:a16="http://schemas.microsoft.com/office/drawing/2014/main" id="{7E98E84A-BF7D-1562-3083-7A9DCE4325E2}"/>
              </a:ext>
            </a:extLst>
          </p:cNvPr>
          <p:cNvSpPr>
            <a:spLocks noGrp="1"/>
          </p:cNvSpPr>
          <p:nvPr>
            <p:ph type="body" sz="quarter" idx="10"/>
          </p:nvPr>
        </p:nvSpPr>
        <p:spPr/>
        <p:txBody>
          <a:bodyPr/>
          <a:lstStyle/>
          <a:p>
            <a:pPr marL="0" indent="0">
              <a:buNone/>
            </a:pPr>
            <a:r>
              <a:rPr lang="en-US" dirty="0"/>
              <a:t>Standard #13:</a:t>
            </a:r>
          </a:p>
          <a:p>
            <a:pPr marL="457200" lvl="1" indent="0">
              <a:buNone/>
            </a:pPr>
            <a:r>
              <a:rPr lang="en-US" dirty="0"/>
              <a:t>A supplier must maintain documentation of contacts with beneficiaries regarding complaints or questions.</a:t>
            </a:r>
          </a:p>
          <a:p>
            <a:pPr marL="0" indent="0">
              <a:buNone/>
            </a:pPr>
            <a:r>
              <a:rPr lang="en-US" dirty="0"/>
              <a:t>Standard #20:</a:t>
            </a:r>
          </a:p>
          <a:p>
            <a:pPr marL="457200" lvl="1" indent="0">
              <a:buNone/>
            </a:pPr>
            <a:r>
              <a:rPr lang="en-US" dirty="0"/>
              <a:t>Must have a complaint resolution protocol to address beneficiary complaints that relate to supplier standards in paragraph (c) of this section and keep written complaints, related correspondence and any notes of actions taken in response to written and oral complaints. Failure to maintain such information may be considered evidence that supplier standards have not been met. (This information must be kept at its physical facility and made available to CMS upon request.)</a:t>
            </a:r>
          </a:p>
        </p:txBody>
      </p:sp>
    </p:spTree>
    <p:extLst>
      <p:ext uri="{BB962C8B-B14F-4D97-AF65-F5344CB8AC3E}">
        <p14:creationId xmlns:p14="http://schemas.microsoft.com/office/powerpoint/2010/main" val="2381458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9B1C6-57BA-ED55-98DB-579CD44908EE}"/>
              </a:ext>
            </a:extLst>
          </p:cNvPr>
          <p:cNvSpPr>
            <a:spLocks noGrp="1"/>
          </p:cNvSpPr>
          <p:nvPr>
            <p:ph type="title"/>
          </p:nvPr>
        </p:nvSpPr>
        <p:spPr/>
        <p:txBody>
          <a:bodyPr/>
          <a:lstStyle/>
          <a:p>
            <a:r>
              <a:rPr lang="en-US" dirty="0"/>
              <a:t>13. Copies of Complaint Log – Sample</a:t>
            </a:r>
          </a:p>
        </p:txBody>
      </p:sp>
      <p:sp>
        <p:nvSpPr>
          <p:cNvPr id="2" name="Text Placeholder 1">
            <a:extLst>
              <a:ext uri="{FF2B5EF4-FFF2-40B4-BE49-F238E27FC236}">
                <a16:creationId xmlns:a16="http://schemas.microsoft.com/office/drawing/2014/main" id="{F604D4A0-3234-8568-15CD-DE9F2039CD62}"/>
              </a:ext>
            </a:extLst>
          </p:cNvPr>
          <p:cNvSpPr>
            <a:spLocks noGrp="1"/>
          </p:cNvSpPr>
          <p:nvPr>
            <p:ph type="body" sz="quarter" idx="10"/>
          </p:nvPr>
        </p:nvSpPr>
        <p:spPr>
          <a:xfrm>
            <a:off x="387350" y="1435100"/>
            <a:ext cx="10664472" cy="4381500"/>
          </a:xfrm>
        </p:spPr>
        <p:txBody>
          <a:bodyPr>
            <a:normAutofit/>
          </a:bodyPr>
          <a:lstStyle/>
          <a:p>
            <a:pPr marL="0" indent="0">
              <a:buNone/>
            </a:pPr>
            <a:r>
              <a:rPr lang="en-US" sz="2800" dirty="0"/>
              <a:t>Included in the documentation of your process.</a:t>
            </a:r>
          </a:p>
        </p:txBody>
      </p:sp>
    </p:spTree>
    <p:extLst>
      <p:ext uri="{BB962C8B-B14F-4D97-AF65-F5344CB8AC3E}">
        <p14:creationId xmlns:p14="http://schemas.microsoft.com/office/powerpoint/2010/main" val="4139026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89B8-7D36-AAAA-6056-49C112BF4F6E}"/>
              </a:ext>
            </a:extLst>
          </p:cNvPr>
          <p:cNvSpPr>
            <a:spLocks noGrp="1"/>
          </p:cNvSpPr>
          <p:nvPr>
            <p:ph type="ctrTitle"/>
          </p:nvPr>
        </p:nvSpPr>
        <p:spPr>
          <a:xfrm>
            <a:off x="568960" y="4621389"/>
            <a:ext cx="10482862" cy="1564922"/>
          </a:xfrm>
        </p:spPr>
        <p:txBody>
          <a:bodyPr/>
          <a:lstStyle/>
          <a:p>
            <a:r>
              <a:rPr lang="en-US" sz="4800" dirty="0"/>
              <a:t>Your Binder Should be a 2-inch Binder </a:t>
            </a:r>
            <a:r>
              <a:rPr lang="en-US" dirty="0"/>
              <a:t>w</a:t>
            </a:r>
            <a:r>
              <a:rPr lang="en-US" sz="4800" dirty="0"/>
              <a:t>ith </a:t>
            </a:r>
            <a:r>
              <a:rPr lang="en-US" dirty="0"/>
              <a:t>C</a:t>
            </a:r>
            <a:r>
              <a:rPr lang="en-US" sz="4800" dirty="0"/>
              <a:t>opies </a:t>
            </a:r>
            <a:r>
              <a:rPr lang="en-US" dirty="0"/>
              <a:t>P</a:t>
            </a:r>
            <a:r>
              <a:rPr lang="en-US" sz="4800" dirty="0"/>
              <a:t>laced in Transparency Sheets</a:t>
            </a:r>
            <a:endParaRPr lang="en-US" dirty="0"/>
          </a:p>
        </p:txBody>
      </p:sp>
    </p:spTree>
    <p:extLst>
      <p:ext uri="{BB962C8B-B14F-4D97-AF65-F5344CB8AC3E}">
        <p14:creationId xmlns:p14="http://schemas.microsoft.com/office/powerpoint/2010/main" val="1334345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240340-4AAB-9B8C-D929-522E14DA04B1}"/>
              </a:ext>
            </a:extLst>
          </p:cNvPr>
          <p:cNvSpPr>
            <a:spLocks noGrp="1"/>
          </p:cNvSpPr>
          <p:nvPr>
            <p:ph type="title"/>
          </p:nvPr>
        </p:nvSpPr>
        <p:spPr/>
        <p:txBody>
          <a:bodyPr/>
          <a:lstStyle/>
          <a:p>
            <a:r>
              <a:rPr lang="en-US" dirty="0"/>
              <a:t>14. Accreditation Information</a:t>
            </a:r>
          </a:p>
        </p:txBody>
      </p:sp>
      <p:sp>
        <p:nvSpPr>
          <p:cNvPr id="2" name="Text Placeholder 1">
            <a:extLst>
              <a:ext uri="{FF2B5EF4-FFF2-40B4-BE49-F238E27FC236}">
                <a16:creationId xmlns:a16="http://schemas.microsoft.com/office/drawing/2014/main" id="{18178441-5A42-C605-6436-FA53BCE8569A}"/>
              </a:ext>
            </a:extLst>
          </p:cNvPr>
          <p:cNvSpPr>
            <a:spLocks noGrp="1"/>
          </p:cNvSpPr>
          <p:nvPr>
            <p:ph type="body" sz="quarter" idx="10"/>
          </p:nvPr>
        </p:nvSpPr>
        <p:spPr>
          <a:xfrm>
            <a:off x="387350" y="1143000"/>
            <a:ext cx="11106150" cy="4673600"/>
          </a:xfrm>
        </p:spPr>
        <p:txBody>
          <a:bodyPr>
            <a:normAutofit/>
          </a:bodyPr>
          <a:lstStyle/>
          <a:p>
            <a:pPr marL="0" indent="0">
              <a:buNone/>
            </a:pPr>
            <a:r>
              <a:rPr lang="en-US" dirty="0"/>
              <a:t>Supplier Standard #22:</a:t>
            </a:r>
          </a:p>
          <a:p>
            <a:pPr marL="457200" lvl="1" indent="0">
              <a:buNone/>
            </a:pPr>
            <a:r>
              <a:rPr lang="en-US" dirty="0"/>
              <a:t>All suppliers of DMEPOS and other items and services must be accredited by a CMS-approved accreditation organization in order to receive and retain a supplier billing number. The accreditation must indicate the specific products and services, for which the supplier is accredited in order for the supplier to receive payment for those specific products and services.</a:t>
            </a:r>
          </a:p>
          <a:p>
            <a:pPr marL="0" indent="0">
              <a:buNone/>
            </a:pPr>
            <a:r>
              <a:rPr lang="en-US" dirty="0"/>
              <a:t>Provider enrollment must show that you have been accredited to provide a particular supply at that location (Comprehensive Product List).</a:t>
            </a:r>
          </a:p>
          <a:p>
            <a:pPr marL="0" indent="0">
              <a:buNone/>
            </a:pPr>
            <a:r>
              <a:rPr lang="en-US" dirty="0"/>
              <a:t>Supplier Standard #23:</a:t>
            </a:r>
          </a:p>
          <a:p>
            <a:pPr marL="457200" lvl="1" indent="0">
              <a:buNone/>
            </a:pPr>
            <a:r>
              <a:rPr lang="en-US" dirty="0"/>
              <a:t>All DMEPOS suppliers must notify their accreditation organization when a new DMEPOS location is opened. The accreditation organization may accredit the new supplier location for three months after it is operational without requiring a new site visit.</a:t>
            </a:r>
          </a:p>
        </p:txBody>
      </p:sp>
    </p:spTree>
    <p:extLst>
      <p:ext uri="{BB962C8B-B14F-4D97-AF65-F5344CB8AC3E}">
        <p14:creationId xmlns:p14="http://schemas.microsoft.com/office/powerpoint/2010/main" val="604457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A991-10A8-B9ED-8DFB-20A2C33BAFD7}"/>
              </a:ext>
            </a:extLst>
          </p:cNvPr>
          <p:cNvSpPr>
            <a:spLocks noGrp="1"/>
          </p:cNvSpPr>
          <p:nvPr>
            <p:ph type="title"/>
          </p:nvPr>
        </p:nvSpPr>
        <p:spPr/>
        <p:txBody>
          <a:bodyPr/>
          <a:lstStyle/>
          <a:p>
            <a:r>
              <a:rPr lang="en-US" dirty="0"/>
              <a:t>Accreditation</a:t>
            </a:r>
          </a:p>
        </p:txBody>
      </p:sp>
      <p:sp>
        <p:nvSpPr>
          <p:cNvPr id="3" name="Text Placeholder 2">
            <a:extLst>
              <a:ext uri="{FF2B5EF4-FFF2-40B4-BE49-F238E27FC236}">
                <a16:creationId xmlns:a16="http://schemas.microsoft.com/office/drawing/2014/main" id="{1396F8BD-B793-D8C9-8D1C-AFA6AAEF369A}"/>
              </a:ext>
            </a:extLst>
          </p:cNvPr>
          <p:cNvSpPr>
            <a:spLocks noGrp="1"/>
          </p:cNvSpPr>
          <p:nvPr>
            <p:ph type="body" sz="quarter" idx="10"/>
          </p:nvPr>
        </p:nvSpPr>
        <p:spPr>
          <a:xfrm>
            <a:off x="387350" y="1085850"/>
            <a:ext cx="11106150" cy="4730750"/>
          </a:xfrm>
        </p:spPr>
        <p:txBody>
          <a:bodyPr>
            <a:normAutofit fontScale="92500"/>
          </a:bodyPr>
          <a:lstStyle/>
          <a:p>
            <a:pPr marL="0" indent="0">
              <a:buNone/>
            </a:pPr>
            <a:r>
              <a:rPr lang="en-US" dirty="0"/>
              <a:t>Your certificate should show the address of each location– if branches or satellites, include the copies that show accreditation for each.</a:t>
            </a:r>
          </a:p>
          <a:p>
            <a:pPr marL="0" indent="0">
              <a:buNone/>
            </a:pPr>
            <a:r>
              <a:rPr lang="en-US" dirty="0"/>
              <a:t>Supplier Standard #24</a:t>
            </a:r>
          </a:p>
          <a:p>
            <a:pPr marL="457200" lvl="1" indent="0">
              <a:buNone/>
            </a:pPr>
            <a:r>
              <a:rPr lang="en-US" dirty="0"/>
              <a:t>All DMEPOS supplier locations, whether owned or subcontracted, must meet the DMEPOS quality standards and be separately accredited in order to bill Medicare. An accredited supplier may be denied enrollment or their enrollment may be revoked, if CMS determines that they are not in compliance with the DMEPOS quality standard.</a:t>
            </a:r>
          </a:p>
          <a:p>
            <a:pPr marL="0" indent="0">
              <a:buNone/>
            </a:pPr>
            <a:r>
              <a:rPr lang="en-US" dirty="0"/>
              <a:t>Supplier Standard # 25</a:t>
            </a:r>
          </a:p>
          <a:p>
            <a:pPr marL="457200" lvl="1" indent="0">
              <a:buNone/>
            </a:pPr>
            <a:r>
              <a:rPr lang="en-US" dirty="0"/>
              <a:t>All DMEPOS suppliers must disclose upon enrollment all products and services, including the addition of new product lines for which they are seeking accreditation. If a new product line is added after enrollment, the DMEPOS supplier will be responsible for notifying the accrediting body of the new product so that the DMEPOS supplier can be re-surveyed and accredited for these new products. </a:t>
            </a:r>
          </a:p>
          <a:p>
            <a:endParaRPr lang="en-US" dirty="0"/>
          </a:p>
          <a:p>
            <a:endParaRPr lang="en-US" dirty="0"/>
          </a:p>
        </p:txBody>
      </p:sp>
    </p:spTree>
    <p:extLst>
      <p:ext uri="{BB962C8B-B14F-4D97-AF65-F5344CB8AC3E}">
        <p14:creationId xmlns:p14="http://schemas.microsoft.com/office/powerpoint/2010/main" val="886433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B980-E858-70BA-D46A-F7F5AC4C486E}"/>
              </a:ext>
            </a:extLst>
          </p:cNvPr>
          <p:cNvSpPr>
            <a:spLocks noGrp="1"/>
          </p:cNvSpPr>
          <p:nvPr>
            <p:ph type="title"/>
          </p:nvPr>
        </p:nvSpPr>
        <p:spPr/>
        <p:txBody>
          <a:bodyPr/>
          <a:lstStyle/>
          <a:p>
            <a:r>
              <a:rPr lang="en-US" dirty="0"/>
              <a:t>15. Surety Bond Information</a:t>
            </a:r>
          </a:p>
        </p:txBody>
      </p:sp>
      <p:sp>
        <p:nvSpPr>
          <p:cNvPr id="2" name="Text Placeholder 1">
            <a:extLst>
              <a:ext uri="{FF2B5EF4-FFF2-40B4-BE49-F238E27FC236}">
                <a16:creationId xmlns:a16="http://schemas.microsoft.com/office/drawing/2014/main" id="{3C9373B6-82E4-C910-D409-B574335D1DDE}"/>
              </a:ext>
            </a:extLst>
          </p:cNvPr>
          <p:cNvSpPr>
            <a:spLocks noGrp="1"/>
          </p:cNvSpPr>
          <p:nvPr>
            <p:ph type="body" sz="quarter" idx="10"/>
          </p:nvPr>
        </p:nvSpPr>
        <p:spPr/>
        <p:txBody>
          <a:bodyPr/>
          <a:lstStyle/>
          <a:p>
            <a:pPr marL="0" indent="0">
              <a:buNone/>
            </a:pPr>
            <a:r>
              <a:rPr lang="en-US" sz="2800" dirty="0"/>
              <a:t>Copy of Face Sheet showing valid date and expiration date.</a:t>
            </a:r>
          </a:p>
        </p:txBody>
      </p:sp>
    </p:spTree>
    <p:extLst>
      <p:ext uri="{BB962C8B-B14F-4D97-AF65-F5344CB8AC3E}">
        <p14:creationId xmlns:p14="http://schemas.microsoft.com/office/powerpoint/2010/main" val="721131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89B8-7D36-AAAA-6056-49C112BF4F6E}"/>
              </a:ext>
            </a:extLst>
          </p:cNvPr>
          <p:cNvSpPr>
            <a:spLocks noGrp="1"/>
          </p:cNvSpPr>
          <p:nvPr>
            <p:ph type="ctrTitle"/>
          </p:nvPr>
        </p:nvSpPr>
        <p:spPr>
          <a:xfrm>
            <a:off x="568960" y="4102100"/>
            <a:ext cx="9670062" cy="1564922"/>
          </a:xfrm>
        </p:spPr>
        <p:txBody>
          <a:bodyPr/>
          <a:lstStyle/>
          <a:p>
            <a:r>
              <a:rPr lang="en-US" dirty="0"/>
              <a:t>Table of Contents Review</a:t>
            </a:r>
          </a:p>
        </p:txBody>
      </p:sp>
    </p:spTree>
    <p:extLst>
      <p:ext uri="{BB962C8B-B14F-4D97-AF65-F5344CB8AC3E}">
        <p14:creationId xmlns:p14="http://schemas.microsoft.com/office/powerpoint/2010/main" val="745922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7AAF36-B780-3E9C-2BA9-F5C8A52588A6}"/>
              </a:ext>
            </a:extLst>
          </p:cNvPr>
          <p:cNvSpPr>
            <a:spLocks noGrp="1"/>
          </p:cNvSpPr>
          <p:nvPr>
            <p:ph type="body" sz="quarter" idx="10"/>
          </p:nvPr>
        </p:nvSpPr>
        <p:spPr/>
        <p:txBody>
          <a:bodyPr>
            <a:normAutofit/>
          </a:bodyPr>
          <a:lstStyle/>
          <a:p>
            <a:pPr marL="466725" indent="-457200">
              <a:buFont typeface="+mj-lt"/>
              <a:buAutoNum type="arabicPeriod"/>
              <a:tabLst>
                <a:tab pos="9701784" algn="r"/>
              </a:tabLst>
            </a:pPr>
            <a:r>
              <a:rPr lang="en-US" sz="2400" dirty="0"/>
              <a:t>Required Licenses, including any zoning/occupancy permits </a:t>
            </a:r>
            <a:br>
              <a:rPr lang="en-US" sz="2400" dirty="0"/>
            </a:br>
            <a:r>
              <a:rPr lang="en-US" sz="1900" dirty="0"/>
              <a:t>(42 CFR §424.57 c 1,7)</a:t>
            </a:r>
          </a:p>
          <a:p>
            <a:pPr marL="466725" indent="-457200">
              <a:buFont typeface="+mj-lt"/>
              <a:buAutoNum type="arabicPeriod"/>
              <a:tabLst>
                <a:tab pos="9701784" algn="r"/>
              </a:tabLst>
            </a:pPr>
            <a:r>
              <a:rPr lang="en-US" sz="2400" dirty="0"/>
              <a:t>Copy of Credit Agreement(s) or Invoice(s)</a:t>
            </a:r>
            <a:br>
              <a:rPr lang="en-US" sz="2400" dirty="0"/>
            </a:br>
            <a:r>
              <a:rPr lang="en-US" sz="1900" dirty="0"/>
              <a:t>(42 CFR § 424.57 c 4)</a:t>
            </a:r>
          </a:p>
          <a:p>
            <a:pPr marL="466725" indent="-457200">
              <a:buFont typeface="+mj-lt"/>
              <a:buAutoNum type="arabicPeriod"/>
              <a:tabLst>
                <a:tab pos="9701784" algn="r"/>
              </a:tabLst>
            </a:pPr>
            <a:r>
              <a:rPr lang="en-US" sz="2400" dirty="0"/>
              <a:t>Capped Rental/Inexpensive or Routinely Purchase Option Agreement Provided to Benes</a:t>
            </a:r>
            <a:br>
              <a:rPr lang="en-US" sz="2400" dirty="0"/>
            </a:br>
            <a:r>
              <a:rPr lang="en-US" sz="1800" dirty="0"/>
              <a:t>(42 CFR § 424.57 c 5)</a:t>
            </a:r>
          </a:p>
          <a:p>
            <a:pPr marL="466725" indent="-457200">
              <a:buFont typeface="+mj-lt"/>
              <a:buAutoNum type="arabicPeriod"/>
              <a:tabLst>
                <a:tab pos="9701784" algn="r"/>
              </a:tabLst>
            </a:pPr>
            <a:r>
              <a:rPr lang="en-US" sz="2400" dirty="0"/>
              <a:t>Proof of Warranty Coverage</a:t>
            </a:r>
            <a:br>
              <a:rPr lang="en-US" sz="2400" dirty="0"/>
            </a:br>
            <a:r>
              <a:rPr lang="en-US" sz="1900" dirty="0"/>
              <a:t>(42 CFR § 424.57 c 6)</a:t>
            </a:r>
          </a:p>
          <a:p>
            <a:pPr marL="466725" indent="-457200">
              <a:buFont typeface="+mj-lt"/>
              <a:buAutoNum type="arabicPeriod"/>
              <a:tabLst>
                <a:tab pos="9701784" algn="r"/>
              </a:tabLst>
            </a:pPr>
            <a:r>
              <a:rPr lang="en-US" sz="2400" dirty="0"/>
              <a:t>Accessibility to Physical Site</a:t>
            </a:r>
            <a:br>
              <a:rPr lang="en-US" sz="2400" dirty="0"/>
            </a:br>
            <a:r>
              <a:rPr lang="en-US" sz="1800" dirty="0"/>
              <a:t>N/A</a:t>
            </a:r>
          </a:p>
          <a:p>
            <a:pPr marL="457200" marR="0" lvl="0" indent="-457200" algn="l" defTabSz="914400" rtl="0" eaLnBrk="1" fontAlgn="auto" latinLnBrk="0" hangingPunct="1">
              <a:lnSpc>
                <a:spcPct val="100000"/>
              </a:lnSpc>
              <a:spcBef>
                <a:spcPts val="1000"/>
              </a:spcBef>
              <a:spcAft>
                <a:spcPts val="0"/>
              </a:spcAft>
              <a:buClr>
                <a:srgbClr val="74A2BF"/>
              </a:buClr>
              <a:buSzTx/>
              <a:buFont typeface="+mj-lt"/>
              <a:buAutoNum type="arabicPeriod" startAt="6"/>
              <a:tabLst>
                <a:tab pos="11249025" algn="r"/>
              </a:tabLst>
              <a:defRPr/>
            </a:pPr>
            <a:r>
              <a:rPr kumimoji="0" lang="en-US" sz="2300" b="0" i="0" u="none" strike="noStrike" kern="1200" cap="none" spc="0" normalizeH="0" baseline="0" noProof="0" dirty="0">
                <a:ln>
                  <a:noFill/>
                </a:ln>
                <a:solidFill>
                  <a:srgbClr val="000000"/>
                </a:solidFill>
                <a:effectLst/>
                <a:uLnTx/>
                <a:uFillTx/>
                <a:latin typeface="Montserrat" pitchFamily="2" charset="77"/>
                <a:ea typeface="Apex New Book" charset="0"/>
              </a:rPr>
              <a:t>Hours of Operation</a:t>
            </a:r>
            <a:br>
              <a:rPr kumimoji="0" lang="en-US" sz="2300" b="0" i="0" u="none" strike="noStrike" kern="1200" cap="none" spc="0" normalizeH="0" baseline="0" noProof="0" dirty="0">
                <a:ln>
                  <a:noFill/>
                </a:ln>
                <a:solidFill>
                  <a:srgbClr val="000000"/>
                </a:solidFill>
                <a:effectLst/>
                <a:uLnTx/>
                <a:uFillTx/>
                <a:latin typeface="Montserrat" pitchFamily="2" charset="77"/>
                <a:ea typeface="Apex New Book" charset="0"/>
              </a:rPr>
            </a:br>
            <a:r>
              <a:rPr kumimoji="0" lang="en-US" sz="1800" b="0" i="0" u="none" strike="noStrike" kern="1200" cap="none" spc="0" normalizeH="0" baseline="0" noProof="0" dirty="0">
                <a:ln>
                  <a:noFill/>
                </a:ln>
                <a:solidFill>
                  <a:srgbClr val="000000"/>
                </a:solidFill>
                <a:effectLst/>
                <a:uLnTx/>
                <a:uFillTx/>
                <a:latin typeface="Montserrat" pitchFamily="2" charset="77"/>
                <a:ea typeface="Apex New Book" charset="0"/>
              </a:rPr>
              <a:t>(42 CFR § 424.57 C 1,7)</a:t>
            </a:r>
          </a:p>
          <a:p>
            <a:pPr marL="11112" indent="0">
              <a:buNone/>
            </a:pPr>
            <a:endParaRPr lang="en-US" sz="2800" dirty="0"/>
          </a:p>
        </p:txBody>
      </p:sp>
    </p:spTree>
    <p:extLst>
      <p:ext uri="{BB962C8B-B14F-4D97-AF65-F5344CB8AC3E}">
        <p14:creationId xmlns:p14="http://schemas.microsoft.com/office/powerpoint/2010/main" val="751855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595CC2-A978-54F8-908D-B8F1201C6C08}"/>
              </a:ext>
            </a:extLst>
          </p:cNvPr>
          <p:cNvSpPr>
            <a:spLocks noGrp="1"/>
          </p:cNvSpPr>
          <p:nvPr>
            <p:ph type="body" sz="quarter" idx="10"/>
          </p:nvPr>
        </p:nvSpPr>
        <p:spPr/>
        <p:txBody>
          <a:bodyPr>
            <a:normAutofit/>
          </a:bodyPr>
          <a:lstStyle/>
          <a:p>
            <a:pPr marL="457200" indent="-457200">
              <a:buFont typeface="+mj-lt"/>
              <a:buAutoNum type="arabicPeriod" startAt="7"/>
              <a:tabLst>
                <a:tab pos="11249025" algn="r"/>
              </a:tabLst>
            </a:pPr>
            <a:r>
              <a:rPr lang="en-US" dirty="0"/>
              <a:t>Comprehensive Liability Insurance/ Certificate of Insurance Showing the NSC as the Certificate Holder</a:t>
            </a:r>
            <a:br>
              <a:rPr lang="en-US" dirty="0"/>
            </a:br>
            <a:r>
              <a:rPr lang="en-US" sz="1800" dirty="0"/>
              <a:t>( 42 CFR 424.57 c 10)</a:t>
            </a:r>
          </a:p>
          <a:p>
            <a:pPr marL="457200" indent="-457200">
              <a:buFont typeface="+mj-lt"/>
              <a:buAutoNum type="arabicPeriod" startAt="7"/>
              <a:tabLst>
                <a:tab pos="11249025" algn="r"/>
              </a:tabLst>
            </a:pPr>
            <a:r>
              <a:rPr lang="en-US" dirty="0"/>
              <a:t>Proof that the Company is Listed in the Local Directory and Square Footage</a:t>
            </a:r>
            <a:br>
              <a:rPr lang="en-US" dirty="0"/>
            </a:br>
            <a:r>
              <a:rPr lang="en-US" sz="1800" dirty="0"/>
              <a:t>(Yellow Pages or Other Ad and Lease)</a:t>
            </a:r>
          </a:p>
          <a:p>
            <a:pPr marL="457200" indent="-457200">
              <a:buFont typeface="+mj-lt"/>
              <a:buAutoNum type="arabicPeriod" startAt="7"/>
              <a:tabLst>
                <a:tab pos="11249025" algn="r"/>
              </a:tabLst>
            </a:pPr>
            <a:r>
              <a:rPr lang="en-US" dirty="0"/>
              <a:t>Documentation of Written Instruction(s) Supplied to the Beneficiary on the Use/Maintenance of DME Provided</a:t>
            </a:r>
            <a:br>
              <a:rPr lang="en-US" dirty="0"/>
            </a:br>
            <a:r>
              <a:rPr lang="en-US" sz="1800" dirty="0"/>
              <a:t>(42 CFR  § 424.57 C 12)</a:t>
            </a:r>
          </a:p>
          <a:p>
            <a:pPr marL="457200" indent="-457200">
              <a:buFont typeface="+mj-lt"/>
              <a:buAutoNum type="arabicPeriod" startAt="7"/>
              <a:tabLst>
                <a:tab pos="11249025" algn="r"/>
              </a:tabLst>
            </a:pPr>
            <a:r>
              <a:rPr lang="en-US" dirty="0"/>
              <a:t>Beneficiary Copy of Current Supplier Standards or Written Information</a:t>
            </a:r>
            <a:br>
              <a:rPr lang="en-US" dirty="0"/>
            </a:br>
            <a:r>
              <a:rPr lang="en-US" sz="1800" dirty="0"/>
              <a:t>(42 CFR § 424.57 C 16)</a:t>
            </a:r>
          </a:p>
          <a:p>
            <a:pPr marL="457200" indent="-457200">
              <a:buFont typeface="+mj-lt"/>
              <a:buAutoNum type="arabicPeriod" startAt="7"/>
              <a:tabLst>
                <a:tab pos="11249025" algn="r"/>
              </a:tabLst>
            </a:pPr>
            <a:r>
              <a:rPr lang="en-US" dirty="0"/>
              <a:t>Listing of All Management/Owners Including Name and Title</a:t>
            </a:r>
            <a:br>
              <a:rPr lang="en-US" dirty="0"/>
            </a:br>
            <a:r>
              <a:rPr lang="en-US" sz="1800" dirty="0"/>
              <a:t>(42 CFR § 424.57 C 17)</a:t>
            </a:r>
          </a:p>
          <a:p>
            <a:pPr marL="457200" indent="-457200">
              <a:buFont typeface="+mj-lt"/>
              <a:buAutoNum type="arabicPeriod" startAt="7"/>
              <a:tabLst>
                <a:tab pos="11249025" algn="r"/>
              </a:tabLst>
            </a:pPr>
            <a:endParaRPr lang="en-US" dirty="0"/>
          </a:p>
        </p:txBody>
      </p:sp>
    </p:spTree>
    <p:extLst>
      <p:ext uri="{BB962C8B-B14F-4D97-AF65-F5344CB8AC3E}">
        <p14:creationId xmlns:p14="http://schemas.microsoft.com/office/powerpoint/2010/main" val="2594758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28C0ED-5EEB-D795-32E7-9F5CA472A98A}"/>
              </a:ext>
            </a:extLst>
          </p:cNvPr>
          <p:cNvSpPr>
            <a:spLocks noGrp="1"/>
          </p:cNvSpPr>
          <p:nvPr>
            <p:ph type="body" sz="quarter" idx="10"/>
          </p:nvPr>
        </p:nvSpPr>
        <p:spPr/>
        <p:txBody>
          <a:bodyPr/>
          <a:lstStyle/>
          <a:p>
            <a:pPr marL="457200" indent="-457200">
              <a:buFont typeface="+mj-lt"/>
              <a:buAutoNum type="arabicPeriod" startAt="12"/>
              <a:tabLst>
                <a:tab pos="9656064" algn="r"/>
              </a:tabLst>
            </a:pPr>
            <a:r>
              <a:rPr lang="en-US" dirty="0"/>
              <a:t>Complaint Resolution Process</a:t>
            </a:r>
            <a:br>
              <a:rPr lang="en-US" dirty="0"/>
            </a:br>
            <a:r>
              <a:rPr lang="en-US" sz="1800" dirty="0"/>
              <a:t>(42 CFR  §  424.57 C 19)</a:t>
            </a:r>
          </a:p>
          <a:p>
            <a:pPr marL="457200" indent="-457200">
              <a:buFont typeface="+mj-lt"/>
              <a:buAutoNum type="arabicPeriod" startAt="12"/>
              <a:tabLst>
                <a:tab pos="9656064" algn="r"/>
              </a:tabLst>
            </a:pPr>
            <a:r>
              <a:rPr lang="en-US" dirty="0"/>
              <a:t>Copy of Complaint Log</a:t>
            </a:r>
            <a:br>
              <a:rPr lang="en-US" dirty="0"/>
            </a:br>
            <a:r>
              <a:rPr lang="en-US" sz="1800" dirty="0"/>
              <a:t>(42 CFR  §  424.57 C  20)</a:t>
            </a:r>
          </a:p>
          <a:p>
            <a:pPr marL="457200" indent="-457200">
              <a:buFont typeface="+mj-lt"/>
              <a:buAutoNum type="arabicPeriod" startAt="12"/>
              <a:tabLst>
                <a:tab pos="9656064" algn="r"/>
              </a:tabLst>
            </a:pPr>
            <a:r>
              <a:rPr lang="en-US" dirty="0"/>
              <a:t>Accreditation Information</a:t>
            </a:r>
            <a:br>
              <a:rPr lang="en-US" dirty="0"/>
            </a:br>
            <a:r>
              <a:rPr lang="en-US" sz="1800" dirty="0"/>
              <a:t>(42 CFR  §  424.57 C 22)</a:t>
            </a:r>
          </a:p>
          <a:p>
            <a:pPr marL="457200" indent="-457200">
              <a:buFont typeface="+mj-lt"/>
              <a:buAutoNum type="arabicPeriod" startAt="12"/>
              <a:tabLst>
                <a:tab pos="9656064" algn="r"/>
              </a:tabLst>
            </a:pPr>
            <a:r>
              <a:rPr lang="en-US" dirty="0"/>
              <a:t>Copy of Surety Bond Agreement </a:t>
            </a:r>
            <a:br>
              <a:rPr lang="en-US" dirty="0"/>
            </a:br>
            <a:r>
              <a:rPr lang="en-US" sz="1800" dirty="0"/>
              <a:t>(42 CFR  §  424.57 C 26)</a:t>
            </a:r>
          </a:p>
          <a:p>
            <a:pPr marL="457200" indent="-457200">
              <a:buFont typeface="+mj-lt"/>
              <a:buAutoNum type="arabicPeriod" startAt="12"/>
              <a:tabLst>
                <a:tab pos="9656064" algn="r"/>
              </a:tabLst>
            </a:pPr>
            <a:endParaRPr lang="en-US" dirty="0"/>
          </a:p>
          <a:p>
            <a:pPr marL="0" indent="0">
              <a:buNone/>
            </a:pPr>
            <a:endParaRPr lang="en-US" dirty="0"/>
          </a:p>
        </p:txBody>
      </p:sp>
    </p:spTree>
    <p:extLst>
      <p:ext uri="{BB962C8B-B14F-4D97-AF65-F5344CB8AC3E}">
        <p14:creationId xmlns:p14="http://schemas.microsoft.com/office/powerpoint/2010/main" val="2174978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70A36-DC0E-5AD7-3E9B-2D267AC7FD7D}"/>
              </a:ext>
            </a:extLst>
          </p:cNvPr>
          <p:cNvSpPr>
            <a:spLocks noGrp="1"/>
          </p:cNvSpPr>
          <p:nvPr>
            <p:ph type="ctrTitle"/>
          </p:nvPr>
        </p:nvSpPr>
        <p:spPr>
          <a:xfrm>
            <a:off x="568960" y="2052320"/>
            <a:ext cx="6471920" cy="1262380"/>
          </a:xfrm>
        </p:spPr>
        <p:txBody>
          <a:bodyPr/>
          <a:lstStyle/>
          <a:p>
            <a:pPr algn="ctr"/>
            <a:r>
              <a:rPr lang="en-US" dirty="0"/>
              <a:t>Questions?</a:t>
            </a:r>
          </a:p>
        </p:txBody>
      </p:sp>
    </p:spTree>
    <p:extLst>
      <p:ext uri="{BB962C8B-B14F-4D97-AF65-F5344CB8AC3E}">
        <p14:creationId xmlns:p14="http://schemas.microsoft.com/office/powerpoint/2010/main" val="908143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893A8310-4DC0-4145-B78A-4B9ACFFC8725}"/>
              </a:ext>
            </a:extLst>
          </p:cNvPr>
          <p:cNvSpPr>
            <a:spLocks noGrp="1"/>
          </p:cNvSpPr>
          <p:nvPr>
            <p:ph type="subTitle" idx="1"/>
          </p:nvPr>
        </p:nvSpPr>
        <p:spPr/>
        <p:txBody>
          <a:bodyPr/>
          <a:lstStyle/>
          <a:p>
            <a:r>
              <a:rPr lang="en-US" sz="2000" dirty="0"/>
              <a:t>Mary Ellen Conway</a:t>
            </a:r>
          </a:p>
          <a:p>
            <a:r>
              <a:rPr lang="en-US" sz="2000" dirty="0"/>
              <a:t>President, Capital Healthcare Group</a:t>
            </a:r>
          </a:p>
          <a:p>
            <a:r>
              <a:rPr lang="en-US" sz="2000" dirty="0"/>
              <a:t>maryellen@capitalhealthcaregroup.com</a:t>
            </a:r>
          </a:p>
        </p:txBody>
      </p:sp>
    </p:spTree>
    <p:extLst>
      <p:ext uri="{BB962C8B-B14F-4D97-AF65-F5344CB8AC3E}">
        <p14:creationId xmlns:p14="http://schemas.microsoft.com/office/powerpoint/2010/main" val="791648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tionary, sketch, screenshot, rectangle&#10;&#10;Description automatically generated">
            <a:extLst>
              <a:ext uri="{FF2B5EF4-FFF2-40B4-BE49-F238E27FC236}">
                <a16:creationId xmlns:a16="http://schemas.microsoft.com/office/drawing/2014/main" id="{07923E80-ED5B-880D-CFE8-8BE3D6B6E056}"/>
              </a:ext>
            </a:extLst>
          </p:cNvPr>
          <p:cNvPicPr>
            <a:picLocks noChangeAspect="1"/>
          </p:cNvPicPr>
          <p:nvPr/>
        </p:nvPicPr>
        <p:blipFill>
          <a:blip r:embed="rId2"/>
          <a:stretch>
            <a:fillRect/>
          </a:stretch>
        </p:blipFill>
        <p:spPr>
          <a:xfrm>
            <a:off x="6908970" y="2146300"/>
            <a:ext cx="3978766" cy="3670300"/>
          </a:xfrm>
          <a:prstGeom prst="rect">
            <a:avLst/>
          </a:prstGeom>
        </p:spPr>
      </p:pic>
      <p:sp>
        <p:nvSpPr>
          <p:cNvPr id="4" name="Title 3">
            <a:extLst>
              <a:ext uri="{FF2B5EF4-FFF2-40B4-BE49-F238E27FC236}">
                <a16:creationId xmlns:a16="http://schemas.microsoft.com/office/drawing/2014/main" id="{81E88B89-A3CB-3443-BF29-29A7E94F91BF}"/>
              </a:ext>
            </a:extLst>
          </p:cNvPr>
          <p:cNvSpPr>
            <a:spLocks noGrp="1"/>
          </p:cNvSpPr>
          <p:nvPr>
            <p:ph type="title"/>
          </p:nvPr>
        </p:nvSpPr>
        <p:spPr/>
        <p:txBody>
          <a:bodyPr/>
          <a:lstStyle/>
          <a:p>
            <a:r>
              <a:rPr lang="en-US" b="1" dirty="0"/>
              <a:t>Transparency Sheets</a:t>
            </a:r>
          </a:p>
        </p:txBody>
      </p:sp>
      <p:sp>
        <p:nvSpPr>
          <p:cNvPr id="5" name="Text Placeholder 4">
            <a:extLst>
              <a:ext uri="{FF2B5EF4-FFF2-40B4-BE49-F238E27FC236}">
                <a16:creationId xmlns:a16="http://schemas.microsoft.com/office/drawing/2014/main" id="{74487E7D-9827-A1AE-5A56-AC2FC2B3F945}"/>
              </a:ext>
            </a:extLst>
          </p:cNvPr>
          <p:cNvSpPr>
            <a:spLocks noGrp="1"/>
          </p:cNvSpPr>
          <p:nvPr>
            <p:ph type="body" sz="quarter" idx="10"/>
          </p:nvPr>
        </p:nvSpPr>
        <p:spPr>
          <a:xfrm>
            <a:off x="387350" y="1435100"/>
            <a:ext cx="9099550" cy="4381500"/>
          </a:xfrm>
        </p:spPr>
        <p:txBody>
          <a:bodyPr/>
          <a:lstStyle/>
          <a:p>
            <a:r>
              <a:rPr lang="en-US" dirty="0"/>
              <a:t>Allow you to rotate the out-of-date copies and replace them with the current, valid copy of documentation when they become available.</a:t>
            </a:r>
          </a:p>
        </p:txBody>
      </p:sp>
    </p:spTree>
    <p:extLst>
      <p:ext uri="{BB962C8B-B14F-4D97-AF65-F5344CB8AC3E}">
        <p14:creationId xmlns:p14="http://schemas.microsoft.com/office/powerpoint/2010/main" val="3311802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89B8-7D36-AAAA-6056-49C112BF4F6E}"/>
              </a:ext>
            </a:extLst>
          </p:cNvPr>
          <p:cNvSpPr>
            <a:spLocks noGrp="1"/>
          </p:cNvSpPr>
          <p:nvPr>
            <p:ph type="ctrTitle"/>
          </p:nvPr>
        </p:nvSpPr>
        <p:spPr>
          <a:xfrm>
            <a:off x="568960" y="4621389"/>
            <a:ext cx="9670062" cy="1564922"/>
          </a:xfrm>
        </p:spPr>
        <p:txBody>
          <a:bodyPr/>
          <a:lstStyle/>
          <a:p>
            <a:r>
              <a:rPr lang="en-US" dirty="0"/>
              <a:t>This Book Should Mimic What is Required in the Supplier Standards</a:t>
            </a:r>
          </a:p>
        </p:txBody>
      </p:sp>
    </p:spTree>
    <p:extLst>
      <p:ext uri="{BB962C8B-B14F-4D97-AF65-F5344CB8AC3E}">
        <p14:creationId xmlns:p14="http://schemas.microsoft.com/office/powerpoint/2010/main" val="3715998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89B8-7D36-AAAA-6056-49C112BF4F6E}"/>
              </a:ext>
            </a:extLst>
          </p:cNvPr>
          <p:cNvSpPr>
            <a:spLocks noGrp="1"/>
          </p:cNvSpPr>
          <p:nvPr>
            <p:ph type="ctrTitle"/>
          </p:nvPr>
        </p:nvSpPr>
        <p:spPr>
          <a:xfrm>
            <a:off x="568960" y="4102100"/>
            <a:ext cx="9670062" cy="1564922"/>
          </a:xfrm>
        </p:spPr>
        <p:txBody>
          <a:bodyPr/>
          <a:lstStyle/>
          <a:p>
            <a:r>
              <a:rPr lang="en-US" dirty="0"/>
              <a:t>Revocation of Your Supplier Number is No Joke</a:t>
            </a:r>
          </a:p>
        </p:txBody>
      </p:sp>
    </p:spTree>
    <p:extLst>
      <p:ext uri="{BB962C8B-B14F-4D97-AF65-F5344CB8AC3E}">
        <p14:creationId xmlns:p14="http://schemas.microsoft.com/office/powerpoint/2010/main" val="4273969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53E1-DF5F-6632-FC1A-D54F8A4E3A9E}"/>
              </a:ext>
            </a:extLst>
          </p:cNvPr>
          <p:cNvSpPr>
            <a:spLocks noGrp="1"/>
          </p:cNvSpPr>
          <p:nvPr>
            <p:ph type="title"/>
          </p:nvPr>
        </p:nvSpPr>
        <p:spPr>
          <a:xfrm>
            <a:off x="387350" y="378814"/>
            <a:ext cx="11568430" cy="951700"/>
          </a:xfrm>
        </p:spPr>
        <p:txBody>
          <a:bodyPr>
            <a:normAutofit/>
          </a:bodyPr>
          <a:lstStyle/>
          <a:p>
            <a:r>
              <a:rPr lang="en-US" dirty="0"/>
              <a:t>Revocations Governed by 42 CFR §424.535</a:t>
            </a:r>
          </a:p>
        </p:txBody>
      </p:sp>
      <p:sp>
        <p:nvSpPr>
          <p:cNvPr id="3" name="Text Placeholder 2">
            <a:extLst>
              <a:ext uri="{FF2B5EF4-FFF2-40B4-BE49-F238E27FC236}">
                <a16:creationId xmlns:a16="http://schemas.microsoft.com/office/drawing/2014/main" id="{42F32881-0B9D-8B89-7316-B759C28E9201}"/>
              </a:ext>
            </a:extLst>
          </p:cNvPr>
          <p:cNvSpPr>
            <a:spLocks noGrp="1"/>
          </p:cNvSpPr>
          <p:nvPr>
            <p:ph type="body" sz="quarter" idx="10"/>
          </p:nvPr>
        </p:nvSpPr>
        <p:spPr/>
        <p:txBody>
          <a:bodyPr/>
          <a:lstStyle/>
          <a:p>
            <a:pPr marL="0" indent="0">
              <a:buNone/>
            </a:pPr>
            <a:r>
              <a:rPr lang="en-US" dirty="0"/>
              <a:t>Non-compliance with enrollment requirements (failure to comply with the supplier standards).</a:t>
            </a:r>
          </a:p>
          <a:p>
            <a:pPr marL="0" indent="0">
              <a:buNone/>
            </a:pPr>
            <a:r>
              <a:rPr lang="en-US" dirty="0"/>
              <a:t>Supplier conduct</a:t>
            </a:r>
          </a:p>
          <a:p>
            <a:pPr marL="457200" lvl="1" indent="0">
              <a:buNone/>
            </a:pPr>
            <a:r>
              <a:rPr lang="en-US" dirty="0"/>
              <a:t>Can revoke if (owner, managing employee, authorized or delegated official) is excluded from federal health care program, or</a:t>
            </a:r>
          </a:p>
          <a:p>
            <a:pPr marL="457200" lvl="1" indent="0">
              <a:buNone/>
            </a:pPr>
            <a:r>
              <a:rPr lang="en-US" dirty="0"/>
              <a:t>Debarred, suspended, or otherwise excluded from participating in any other federal procurement or non-procurement program.</a:t>
            </a:r>
          </a:p>
          <a:p>
            <a:endParaRPr lang="en-US" dirty="0"/>
          </a:p>
        </p:txBody>
      </p:sp>
    </p:spTree>
    <p:extLst>
      <p:ext uri="{BB962C8B-B14F-4D97-AF65-F5344CB8AC3E}">
        <p14:creationId xmlns:p14="http://schemas.microsoft.com/office/powerpoint/2010/main" val="3075415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9243D-0441-DD81-056A-2C59FCEA7E55}"/>
              </a:ext>
            </a:extLst>
          </p:cNvPr>
          <p:cNvSpPr>
            <a:spLocks noGrp="1"/>
          </p:cNvSpPr>
          <p:nvPr>
            <p:ph type="title"/>
          </p:nvPr>
        </p:nvSpPr>
        <p:spPr>
          <a:xfrm>
            <a:off x="387350" y="378814"/>
            <a:ext cx="11488420" cy="951700"/>
          </a:xfrm>
        </p:spPr>
        <p:txBody>
          <a:bodyPr>
            <a:normAutofit/>
          </a:bodyPr>
          <a:lstStyle/>
          <a:p>
            <a:r>
              <a:rPr lang="en-US" dirty="0"/>
              <a:t>Revocations Governed by 42 CFR §424.535</a:t>
            </a:r>
          </a:p>
        </p:txBody>
      </p:sp>
      <p:sp>
        <p:nvSpPr>
          <p:cNvPr id="3" name="Text Placeholder 2">
            <a:extLst>
              <a:ext uri="{FF2B5EF4-FFF2-40B4-BE49-F238E27FC236}">
                <a16:creationId xmlns:a16="http://schemas.microsoft.com/office/drawing/2014/main" id="{113330E7-C5E3-71D5-3EFD-841DA8033C8F}"/>
              </a:ext>
            </a:extLst>
          </p:cNvPr>
          <p:cNvSpPr>
            <a:spLocks noGrp="1"/>
          </p:cNvSpPr>
          <p:nvPr>
            <p:ph type="body" sz="quarter" idx="10"/>
          </p:nvPr>
        </p:nvSpPr>
        <p:spPr/>
        <p:txBody>
          <a:bodyPr>
            <a:normAutofit lnSpcReduction="10000"/>
          </a:bodyPr>
          <a:lstStyle/>
          <a:p>
            <a:pPr marL="0" indent="0">
              <a:buNone/>
            </a:pPr>
            <a:r>
              <a:rPr lang="en-US" dirty="0"/>
              <a:t>Felonies – supplier, or any owner or managing employee of the provider or supplier was, within the preceding 10 years, convicted (that term is defined in 42 CFR 1001.2) of a federal or state felony offense that CMS determines is detrimental to the best interests of the Medicare program and its beneficiaries.</a:t>
            </a:r>
          </a:p>
          <a:p>
            <a:pPr marL="0" indent="0">
              <a:buNone/>
            </a:pPr>
            <a:r>
              <a:rPr lang="en-US" dirty="0"/>
              <a:t>Felony crimes against persons.</a:t>
            </a:r>
          </a:p>
          <a:p>
            <a:pPr marL="0" indent="0">
              <a:buNone/>
            </a:pPr>
            <a:r>
              <a:rPr lang="en-US" dirty="0"/>
              <a:t>Financial crimes such as extortion, embezzlement, tax evasion, </a:t>
            </a:r>
            <a:br>
              <a:rPr lang="en-US" dirty="0"/>
            </a:br>
            <a:r>
              <a:rPr lang="en-US" dirty="0"/>
              <a:t>insurance fraud.</a:t>
            </a:r>
          </a:p>
          <a:p>
            <a:pPr lvl="1"/>
            <a:r>
              <a:rPr lang="en-US" dirty="0"/>
              <a:t>Felony that places beneficiaries at immediate risk.</a:t>
            </a:r>
          </a:p>
          <a:p>
            <a:pPr lvl="1"/>
            <a:r>
              <a:rPr lang="en-US" dirty="0"/>
              <a:t>Felony that could result in mandatory exclusion.</a:t>
            </a:r>
          </a:p>
          <a:p>
            <a:pPr lvl="1"/>
            <a:r>
              <a:rPr lang="en-US" dirty="0"/>
              <a:t>Submitting false or misleading information on the enrollment application.</a:t>
            </a:r>
          </a:p>
          <a:p>
            <a:pPr lvl="1"/>
            <a:r>
              <a:rPr lang="en-US" dirty="0"/>
              <a:t>Onsite Review – DME is not operational.</a:t>
            </a:r>
          </a:p>
          <a:p>
            <a:endParaRPr lang="en-US" dirty="0"/>
          </a:p>
        </p:txBody>
      </p:sp>
    </p:spTree>
    <p:extLst>
      <p:ext uri="{BB962C8B-B14F-4D97-AF65-F5344CB8AC3E}">
        <p14:creationId xmlns:p14="http://schemas.microsoft.com/office/powerpoint/2010/main" val="3552194084"/>
      </p:ext>
    </p:extLst>
  </p:cSld>
  <p:clrMapOvr>
    <a:masterClrMapping/>
  </p:clrMapOvr>
</p:sld>
</file>

<file path=ppt/theme/theme1.xml><?xml version="1.0" encoding="utf-8"?>
<a:theme xmlns:a="http://schemas.openxmlformats.org/drawingml/2006/main" name="Title/Sectio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ea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tent Slide No Tit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eader 2 Lin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andard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Owner xmlns="0ceb99fc-1811-4a1b-b8a0-f8ebd3e52f8d">Marketing Manager</Document_x0020_Owner>
    <Notification_x0020_Group17 xmlns="7af39c91-4042-449c-a6dd-79ccff87325f">3</Notification_x0020_Group17>
    <Notification_x0020_Group33 xmlns="7af39c91-4042-449c-a6dd-79ccff87325f">25</Notification_x0020_Group33>
    <Customer_x0020_Facing xmlns="7af39c91-4042-449c-a6dd-79ccff87325f">true</Customer_x0020_Facing>
    <Notification_x0020_Group12 xmlns="7af39c91-4042-449c-a6dd-79ccff87325f">22</Notification_x0020_Group12>
    <Business_x0020_Segment xmlns="0ceb99fc-1811-4a1b-b8a0-f8ebd3e52f8d">
      <Value>Corporate</Value>
    </Business_x0020_Segment>
    <Approver_x0020_3 xmlns="0ceb99fc-1811-4a1b-b8a0-f8ebd3e52f8d" xsi:nil="true"/>
    <Approver_x0020_8 xmlns="0ceb99fc-1811-4a1b-b8a0-f8ebd3e52f8d" xsi:nil="true"/>
    <Notification_x0020_Group5 xmlns="7af39c91-4042-449c-a6dd-79ccff87325f">35</Notification_x0020_Group5>
    <Notification_x0020_Group23 xmlns="7af39c91-4042-449c-a6dd-79ccff87325f">9</Notification_x0020_Group23>
    <Notification_x0020_Group28 xmlns="7af39c91-4042-449c-a6dd-79ccff87325f">43</Notification_x0020_Group28>
    <_dlc_DocId xmlns="0ceb99fc-1811-4a1b-b8a0-f8ebd3e52f8d">UZMCVUPVATZV-26-3764</_dlc_DocId>
    <Approver_x0020_10 xmlns="0ceb99fc-1811-4a1b-b8a0-f8ebd3e52f8d" xsi:nil="true"/>
    <Effective_x0020_Date xmlns="7af39c91-4042-449c-a6dd-79ccff87325f" xsi:nil="true"/>
    <Is_x0020_Source_x0020_File xmlns="0ceb99fc-1811-4a1b-b8a0-f8ebd3e52f8d">false</Is_x0020_Source_x0020_File>
    <Notification_x0020_Group18 xmlns="7af39c91-4042-449c-a6dd-79ccff87325f">32</Notification_x0020_Group18>
    <System_x0020_Connectivity xmlns="0ceb99fc-1811-4a1b-b8a0-f8ebd3e52f8d"/>
    <Notification_x0020_Group13 xmlns="7af39c91-4042-449c-a6dd-79ccff87325f">28</Notification_x0020_Group13>
    <Notification_x0020_Group34 xmlns="7af39c91-4042-449c-a6dd-79ccff87325f">2</Notification_x0020_Group34>
    <Approver_x0020_4 xmlns="0ceb99fc-1811-4a1b-b8a0-f8ebd3e52f8d" xsi:nil="true"/>
    <Approver_x0020_9 xmlns="0ceb99fc-1811-4a1b-b8a0-f8ebd3e52f8d" xsi:nil="true"/>
    <Corporate xmlns="7af39c91-4042-449c-a6dd-79ccff87325f">true</Corporate>
    <Policy_x0020_Work_x0020_Instruction_x0020_Document_x0020_Number xmlns="7af39c91-4042-449c-a6dd-79ccff87325f" xsi:nil="true"/>
    <Country xmlns="0ceb99fc-1811-4a1b-b8a0-f8ebd3e52f8d"/>
    <Notification_x0020_Group6 xmlns="7af39c91-4042-449c-a6dd-79ccff87325f">51</Notification_x0020_Group6>
    <Notification_x0020_Group29 xmlns="7af39c91-4042-449c-a6dd-79ccff87325f">12</Notification_x0020_Group29>
    <Notification_x0020_Group16 xmlns="7af39c91-4042-449c-a6dd-79ccff87325f">15</Notification_x0020_Group16>
    <Approver_x0020_7 xmlns="0ceb99fc-1811-4a1b-b8a0-f8ebd3e52f8d" xsi:nil="true"/>
    <State xmlns="0ceb99fc-1811-4a1b-b8a0-f8ebd3e52f8d"/>
    <Notification_x0020_Group11 xmlns="7af39c91-4042-449c-a6dd-79ccff87325f">23</Notification_x0020_Group11>
    <Notification_x0020_Group24 xmlns="7af39c91-4042-449c-a6dd-79ccff87325f">5</Notification_x0020_Group24>
    <Notification_x0020_Group32 xmlns="7af39c91-4042-449c-a6dd-79ccff87325f">7</Notification_x0020_Group32>
    <_dlc_DocIdPersistId xmlns="0ceb99fc-1811-4a1b-b8a0-f8ebd3e52f8d">false</_dlc_DocIdPersistId>
    <Approver_x0020_2 xmlns="0ceb99fc-1811-4a1b-b8a0-f8ebd3e52f8d">11</Approver_x0020_2>
    <Program xmlns="0ceb99fc-1811-4a1b-b8a0-f8ebd3e52f8d"/>
    <Notification_x0020_Group9 xmlns="7af39c91-4042-449c-a6dd-79ccff87325f">59</Notification_x0020_Group9>
    <Notification_x0020_Group19 xmlns="7af39c91-4042-449c-a6dd-79ccff87325f">10</Notification_x0020_Group19>
    <_dlc_DocIdUrl xmlns="0ceb99fc-1811-4a1b-b8a0-f8ebd3e52f8d">
      <Url>http://controlleddocs/_layouts/15/DocIdRedir.aspx?ID=UZMCVUPVATZV-26-3764</Url>
      <Description>UZMCVUPVATZV-26-3764</Description>
    </_dlc_DocIdUrl>
    <Document_x0020_Type xmlns="0ceb99fc-1811-4a1b-b8a0-f8ebd3e52f8d">Template</Document_x0020_Type>
    <Notification_x0020_Group xmlns="7af39c91-4042-449c-a6dd-79ccff87325f">39</Notification_x0020_Group>
    <NotificationGroup5 xmlns="7af39c91-4042-449c-a6dd-79ccff87325f">47</NotificationGroup5>
    <Notification_x0020_Group14 xmlns="7af39c91-4042-449c-a6dd-79ccff87325f">40</Notification_x0020_Group14>
    <Notification_x0020_Group22 xmlns="7af39c91-4042-449c-a6dd-79ccff87325f">13</Notification_x0020_Group22>
    <Notification_x0020_Group27 xmlns="7af39c91-4042-449c-a6dd-79ccff87325f">49</Notification_x0020_Group27>
    <Notification_x0020_Group30 xmlns="7af39c91-4042-449c-a6dd-79ccff87325f">20</Notification_x0020_Group30>
    <Approver_x0020_5 xmlns="0ceb99fc-1811-4a1b-b8a0-f8ebd3e52f8d" xsi:nil="true"/>
    <Title_x0020_Key_x0020_Words xmlns="7af39c91-4042-449c-a6dd-79ccff87325f" xsi:nil="true"/>
    <Notification_x0020_Group2 xmlns="7af39c91-4042-449c-a6dd-79ccff87325f">26</Notification_x0020_Group2>
    <Notification_x0020_Group7 xmlns="7af39c91-4042-449c-a6dd-79ccff87325f">50</Notification_x0020_Group7>
    <Document_x0020_Number xmlns="0ceb99fc-1811-4a1b-b8a0-f8ebd3e52f8d">217</Document_x0020_Number>
    <Notification_x0020_Group25 xmlns="7af39c91-4042-449c-a6dd-79ccff87325f">8</Notification_x0020_Group25>
    <Notification_x0020_Group240 xmlns="7af39c91-4042-449c-a6dd-79ccff87325f">53</Notification_x0020_Group240>
    <Source_x0020_Document_x0020_Type xmlns="7af39c91-4042-449c-a6dd-79ccff87325f">Internal</Source_x0020_Document_x0020_Type>
    <Notification_x0020_Group20 xmlns="7af39c91-4042-449c-a6dd-79ccff87325f">11</Notification_x0020_Group20>
    <Departments xmlns="0ceb99fc-1811-4a1b-b8a0-f8ebd3e52f8d">
      <Value>Marketing</Value>
    </Departments>
    <Notification_x0020_Group15 xmlns="7af39c91-4042-449c-a6dd-79ccff87325f">4</Notification_x0020_Group15>
    <Approver_x0020_1 xmlns="0ceb99fc-1811-4a1b-b8a0-f8ebd3e52f8d">3</Approver_x0020_1>
    <Approver_x0020_6 xmlns="0ceb99fc-1811-4a1b-b8a0-f8ebd3e52f8d" xsi:nil="true"/>
    <Notification_x0020_Group10 xmlns="7af39c91-4042-449c-a6dd-79ccff87325f">19</Notification_x0020_Group10>
    <Notification_x0020_Group31 xmlns="7af39c91-4042-449c-a6dd-79ccff87325f">21</Notification_x0020_Group31>
    <Notification_x0020_Group8 xmlns="7af39c91-4042-449c-a6dd-79ccff87325f">18</Notification_x0020_Group8>
    <Services xmlns="7af39c91-4042-449c-a6dd-79ccff87325f"/>
    <Notification_x0020_Group3 xmlns="7af39c91-4042-449c-a6dd-79ccff87325f">29</Notification_x0020_Group3>
    <Notification_x0020_Group26 xmlns="7af39c91-4042-449c-a6dd-79ccff87325f">14</Notification_x0020_Group26>
    <Notification_x0020_Group21 xmlns="7af39c91-4042-449c-a6dd-79ccff87325f">6</Notification_x0020_Group21>
    <Approvers xmlns="0ceb99fc-1811-4a1b-b8a0-f8ebd3e52f8d"/>
    <Sub_x0020_Service xmlns="0ceb99fc-1811-4a1b-b8a0-f8ebd3e52f8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6F962F5C048B4695D5381246CA8CC0" ma:contentTypeVersion="1" ma:contentTypeDescription="Create a new document." ma:contentTypeScope="" ma:versionID="b303cf6aa8941add490bed0d99427e3e">
  <xsd:schema xmlns:xsd="http://www.w3.org/2001/XMLSchema" xmlns:xs="http://www.w3.org/2001/XMLSchema" xmlns:p="http://schemas.microsoft.com/office/2006/metadata/properties" xmlns:ns2="0ceb99fc-1811-4a1b-b8a0-f8ebd3e52f8d" xmlns:ns3="7af39c91-4042-449c-a6dd-79ccff87325f" targetNamespace="http://schemas.microsoft.com/office/2006/metadata/properties" ma:root="true" ma:fieldsID="6b23a68486a8cb6e3a72bbbc3707fb21" ns2:_="" ns3:_="">
    <xsd:import namespace="0ceb99fc-1811-4a1b-b8a0-f8ebd3e52f8d"/>
    <xsd:import namespace="7af39c91-4042-449c-a6dd-79ccff87325f"/>
    <xsd:element name="properties">
      <xsd:complexType>
        <xsd:sequence>
          <xsd:element name="documentManagement">
            <xsd:complexType>
              <xsd:all>
                <xsd:element ref="ns2:Approver_x0020_1" minOccurs="0"/>
                <xsd:element ref="ns2:Approver_x0020_2" minOccurs="0"/>
                <xsd:element ref="ns2:Approver_x0020_3" minOccurs="0"/>
                <xsd:element ref="ns2:Approver_x0020_4" minOccurs="0"/>
                <xsd:element ref="ns2:Approver_x0020_5" minOccurs="0"/>
                <xsd:element ref="ns2:Approver_x0020_6" minOccurs="0"/>
                <xsd:element ref="ns2:Approver_x0020_7" minOccurs="0"/>
                <xsd:element ref="ns2:Approver_x0020_8" minOccurs="0"/>
                <xsd:element ref="ns2:Approver_x0020_9" minOccurs="0"/>
                <xsd:element ref="ns2:Approver_x0020_10" minOccurs="0"/>
                <xsd:element ref="ns2:Business_x0020_Segment" minOccurs="0"/>
                <xsd:element ref="ns2:Document_x0020_Type" minOccurs="0"/>
                <xsd:element ref="ns3:Corporate" minOccurs="0"/>
                <xsd:element ref="ns2:Program" minOccurs="0"/>
                <xsd:element ref="ns2:Sub_x0020_Service" minOccurs="0"/>
                <xsd:element ref="ns2:State" minOccurs="0"/>
                <xsd:element ref="ns2:Country" minOccurs="0"/>
                <xsd:element ref="ns3:Customer_x0020_Facing" minOccurs="0"/>
                <xsd:element ref="ns2:System_x0020_Connectivity" minOccurs="0"/>
                <xsd:element ref="ns2:Document_x0020_Owner" minOccurs="0"/>
                <xsd:element ref="ns3:Policy_x0020_Work_x0020_Instruction_x0020_Document_x0020_Number" minOccurs="0"/>
                <xsd:element ref="ns3:Title_x0020_Key_x0020_Words" minOccurs="0"/>
                <xsd:element ref="ns3:Effective_x0020_Date" minOccurs="0"/>
                <xsd:element ref="ns3:Source_x0020_Document_x0020_Type" minOccurs="0"/>
                <xsd:element ref="ns3:Notification_x0020_Group" minOccurs="0"/>
                <xsd:element ref="ns3:Notification_x0020_Group2" minOccurs="0"/>
                <xsd:element ref="ns3:Notification_x0020_Group3" minOccurs="0"/>
                <xsd:element ref="ns3:NotificationGroup5" minOccurs="0"/>
                <xsd:element ref="ns3:Notification_x0020_Group5" minOccurs="0"/>
                <xsd:element ref="ns3:Notification_x0020_Group6" minOccurs="0"/>
                <xsd:element ref="ns3:Notification_x0020_Group7" minOccurs="0"/>
                <xsd:element ref="ns3:Notification_x0020_Group8" minOccurs="0"/>
                <xsd:element ref="ns3:Notification_x0020_Group9" minOccurs="0"/>
                <xsd:element ref="ns3:Notification_x0020_Group10" minOccurs="0"/>
                <xsd:element ref="ns3:Notification_x0020_Group11" minOccurs="0"/>
                <xsd:element ref="ns3:Notification_x0020_Group12" minOccurs="0"/>
                <xsd:element ref="ns3:Notification_x0020_Group13" minOccurs="0"/>
                <xsd:element ref="ns3:Notification_x0020_Group14" minOccurs="0"/>
                <xsd:element ref="ns3:Notification_x0020_Group15" minOccurs="0"/>
                <xsd:element ref="ns3:Notification_x0020_Group16" minOccurs="0"/>
                <xsd:element ref="ns3:Notification_x0020_Group17" minOccurs="0"/>
                <xsd:element ref="ns3:Notification_x0020_Group18" minOccurs="0"/>
                <xsd:element ref="ns3:Notification_x0020_Group19" minOccurs="0"/>
                <xsd:element ref="ns3:Notification_x0020_Group20" minOccurs="0"/>
                <xsd:element ref="ns3:Notification_x0020_Group21" minOccurs="0"/>
                <xsd:element ref="ns3:Notification_x0020_Group22" minOccurs="0"/>
                <xsd:element ref="ns3:Notification_x0020_Group23" minOccurs="0"/>
                <xsd:element ref="ns3:Notification_x0020_Group24" minOccurs="0"/>
                <xsd:element ref="ns3:Notification_x0020_Group240" minOccurs="0"/>
                <xsd:element ref="ns3:Notification_x0020_Group25" minOccurs="0"/>
                <xsd:element ref="ns3:Notification_x0020_Group26" minOccurs="0"/>
                <xsd:element ref="ns3:Notification_x0020_Group27" minOccurs="0"/>
                <xsd:element ref="ns3:Notification_x0020_Group28" minOccurs="0"/>
                <xsd:element ref="ns3:Notification_x0020_Group29" minOccurs="0"/>
                <xsd:element ref="ns3:Notification_x0020_Group30" minOccurs="0"/>
                <xsd:element ref="ns3:Notification_x0020_Group31" minOccurs="0"/>
                <xsd:element ref="ns3:Notification_x0020_Group32" minOccurs="0"/>
                <xsd:element ref="ns3:Notification_x0020_Group33" minOccurs="0"/>
                <xsd:element ref="ns3:Notification_x0020_Group34" minOccurs="0"/>
                <xsd:element ref="ns3:Services" minOccurs="0"/>
                <xsd:element ref="ns2:Is_x0020_Source_x0020_File" minOccurs="0"/>
                <xsd:element ref="ns2:Document_x0020_Number"/>
                <xsd:element ref="ns2:Departments" minOccurs="0"/>
                <xsd:element ref="ns2:Approv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b99fc-1811-4a1b-b8a0-f8ebd3e52f8d" elementFormDefault="qualified">
    <xsd:import namespace="http://schemas.microsoft.com/office/2006/documentManagement/types"/>
    <xsd:import namespace="http://schemas.microsoft.com/office/infopath/2007/PartnerControls"/>
    <xsd:element name="Approver_x0020_1" ma:index="2" nillable="true" ma:displayName="Approver 1" ma:list="{9128f728-7e12-4085-a83f-7b2cf3993fff}" ma:internalName="Approver_x0020_1" ma:showField="Title" ma:web="0ceb99fc-1811-4a1b-b8a0-f8ebd3e52f8d">
      <xsd:simpleType>
        <xsd:restriction base="dms:Lookup"/>
      </xsd:simpleType>
    </xsd:element>
    <xsd:element name="Approver_x0020_2" ma:index="3" nillable="true" ma:displayName="Approver 2" ma:list="{9128f728-7e12-4085-a83f-7b2cf3993fff}" ma:internalName="Approver_x0020_2" ma:showField="Title" ma:web="0ceb99fc-1811-4a1b-b8a0-f8ebd3e52f8d">
      <xsd:simpleType>
        <xsd:restriction base="dms:Lookup"/>
      </xsd:simpleType>
    </xsd:element>
    <xsd:element name="Approver_x0020_3" ma:index="4" nillable="true" ma:displayName="Approver 3" ma:list="{9128f728-7e12-4085-a83f-7b2cf3993fff}" ma:internalName="Approver_x0020_3" ma:showField="Title" ma:web="0ceb99fc-1811-4a1b-b8a0-f8ebd3e52f8d">
      <xsd:simpleType>
        <xsd:restriction base="dms:Lookup"/>
      </xsd:simpleType>
    </xsd:element>
    <xsd:element name="Approver_x0020_4" ma:index="5" nillable="true" ma:displayName="Approver 4" ma:list="{9128f728-7e12-4085-a83f-7b2cf3993fff}" ma:internalName="Approver_x0020_4" ma:showField="Title" ma:web="0ceb99fc-1811-4a1b-b8a0-f8ebd3e52f8d">
      <xsd:simpleType>
        <xsd:restriction base="dms:Lookup"/>
      </xsd:simpleType>
    </xsd:element>
    <xsd:element name="Approver_x0020_5" ma:index="6" nillable="true" ma:displayName="Approver 5" ma:list="{9128f728-7e12-4085-a83f-7b2cf3993fff}" ma:internalName="Approver_x0020_5" ma:showField="Title" ma:web="0ceb99fc-1811-4a1b-b8a0-f8ebd3e52f8d">
      <xsd:simpleType>
        <xsd:restriction base="dms:Lookup"/>
      </xsd:simpleType>
    </xsd:element>
    <xsd:element name="Approver_x0020_6" ma:index="7" nillable="true" ma:displayName="Approver 6" ma:list="{9128f728-7e12-4085-a83f-7b2cf3993fff}" ma:internalName="Approver_x0020_6" ma:showField="Title" ma:web="0ceb99fc-1811-4a1b-b8a0-f8ebd3e52f8d">
      <xsd:simpleType>
        <xsd:restriction base="dms:Lookup"/>
      </xsd:simpleType>
    </xsd:element>
    <xsd:element name="Approver_x0020_7" ma:index="8" nillable="true" ma:displayName="Approver 7" ma:list="{9128f728-7e12-4085-a83f-7b2cf3993fff}" ma:internalName="Approver_x0020_7" ma:showField="Title" ma:web="0ceb99fc-1811-4a1b-b8a0-f8ebd3e52f8d">
      <xsd:simpleType>
        <xsd:restriction base="dms:Lookup"/>
      </xsd:simpleType>
    </xsd:element>
    <xsd:element name="Approver_x0020_8" ma:index="9" nillable="true" ma:displayName="Approver 8" ma:list="{9128f728-7e12-4085-a83f-7b2cf3993fff}" ma:internalName="Approver_x0020_8" ma:showField="Title" ma:web="0ceb99fc-1811-4a1b-b8a0-f8ebd3e52f8d">
      <xsd:simpleType>
        <xsd:restriction base="dms:Lookup"/>
      </xsd:simpleType>
    </xsd:element>
    <xsd:element name="Approver_x0020_9" ma:index="10" nillable="true" ma:displayName="Approver 9" ma:list="{9128f728-7e12-4085-a83f-7b2cf3993fff}" ma:internalName="Approver_x0020_9" ma:showField="Title" ma:web="0ceb99fc-1811-4a1b-b8a0-f8ebd3e52f8d">
      <xsd:simpleType>
        <xsd:restriction base="dms:Lookup"/>
      </xsd:simpleType>
    </xsd:element>
    <xsd:element name="Approver_x0020_10" ma:index="11" nillable="true" ma:displayName="Approver 10" ma:list="{9128f728-7e12-4085-a83f-7b2cf3993fff}" ma:internalName="Approver_x0020_10" ma:showField="Title" ma:web="0ceb99fc-1811-4a1b-b8a0-f8ebd3e52f8d">
      <xsd:simpleType>
        <xsd:restriction base="dms:Lookup"/>
      </xsd:simpleType>
    </xsd:element>
    <xsd:element name="Business_x0020_Segment" ma:index="12" nillable="true" ma:displayName="Business Segment" ma:default="ACHC" ma:description="Business Segment" ma:internalName="Business_x0020_Segment">
      <xsd:complexType>
        <xsd:complexContent>
          <xsd:extension base="dms:MultiChoice">
            <xsd:sequence>
              <xsd:element name="Value" maxOccurs="unbounded" minOccurs="0" nillable="true">
                <xsd:simpleType>
                  <xsd:restriction base="dms:Choice">
                    <xsd:enumeration value="ACHC"/>
                    <xsd:enumeration value="Corporate"/>
                    <xsd:enumeration value="AIS"/>
                    <xsd:enumeration value="ACHCI"/>
                    <xsd:enumeration value="ACHCU"/>
                  </xsd:restriction>
                </xsd:simpleType>
              </xsd:element>
            </xsd:sequence>
          </xsd:extension>
        </xsd:complexContent>
      </xsd:complexType>
    </xsd:element>
    <xsd:element name="Document_x0020_Type" ma:index="13" nillable="true" ma:displayName="Document Type" ma:default="Guidance Document" ma:description="Document Type" ma:format="Dropdown" ma:internalName="Document_x0020_Type">
      <xsd:simpleType>
        <xsd:restriction base="dms:Choice">
          <xsd:enumeration value="Accreditation Process"/>
          <xsd:enumeration value="Addendum"/>
          <xsd:enumeration value="Agreement"/>
          <xsd:enumeration value="Application"/>
          <xsd:enumeration value="Board"/>
          <xsd:enumeration value="Checklist"/>
          <xsd:enumeration value="Crosswalk"/>
          <xsd:enumeration value="Expense Report"/>
          <xsd:enumeration value="Form"/>
          <xsd:enumeration value="Guidance Document"/>
          <xsd:enumeration value="HIPAA Manual"/>
          <xsd:enumeration value="Letter"/>
          <xsd:enumeration value="Matrix"/>
          <xsd:enumeration value="Packet - Forms"/>
          <xsd:enumeration value="Policies and Procedures"/>
          <xsd:enumeration value="Policy"/>
          <xsd:enumeration value="Position Description"/>
          <xsd:enumeration value="Pricing Sheet"/>
          <xsd:enumeration value="Procedure"/>
          <xsd:enumeration value="Quality Manual Policy"/>
          <xsd:enumeration value="Quality Manual Work Instruction"/>
          <xsd:enumeration value="Support Work Instruction"/>
          <xsd:enumeration value="Template"/>
          <xsd:enumeration value="Training"/>
          <xsd:enumeration value="Worksheet"/>
        </xsd:restriction>
      </xsd:simpleType>
    </xsd:element>
    <xsd:element name="Program" ma:index="15" nillable="true" ma:displayName="Program" ma:default="Behavioral Health" ma:internalName="Program">
      <xsd:complexType>
        <xsd:complexContent>
          <xsd:extension base="dms:MultiChoice">
            <xsd:sequence>
              <xsd:element name="Value" maxOccurs="unbounded" minOccurs="0" nillable="true">
                <xsd:simpleType>
                  <xsd:restriction base="dms:Choice">
                    <xsd:enumeration value="Accelerated Sleep"/>
                    <xsd:enumeration value="Ambulatory Care"/>
                    <xsd:enumeration value="Behavioral Health"/>
                    <xsd:enumeration value="DMEPOS"/>
                    <xsd:enumeration value="Educational Resources"/>
                    <xsd:enumeration value="Home Care"/>
                    <xsd:enumeration value="Home Health"/>
                    <xsd:enumeration value="Home Infusion Therapy"/>
                    <xsd:enumeration value="Hospice"/>
                    <xsd:enumeration value="Pharmacy"/>
                    <xsd:enumeration value="Private Duty"/>
                    <xsd:enumeration value="Renal Dialysis"/>
                    <xsd:enumeration value="Retail Pharmacy"/>
                    <xsd:enumeration value="Sleep"/>
                  </xsd:restriction>
                </xsd:simpleType>
              </xsd:element>
            </xsd:sequence>
          </xsd:extension>
        </xsd:complexContent>
      </xsd:complexType>
    </xsd:element>
    <xsd:element name="Sub_x0020_Service" ma:index="16" nillable="true" ma:displayName="Sub Service" ma:internalName="Sub_x0020_Service">
      <xsd:complexType>
        <xsd:complexContent>
          <xsd:extension base="dms:MultiChoice">
            <xsd:sequence>
              <xsd:element name="Value" maxOccurs="unbounded" minOccurs="0" nillable="true">
                <xsd:simpleType>
                  <xsd:restriction base="dms:Choice">
                    <xsd:enumeration value="Distinction in Oncology"/>
                    <xsd:enumeration value="Distinction in Palliative Care"/>
                  </xsd:restriction>
                </xsd:simpleType>
              </xsd:element>
            </xsd:sequence>
          </xsd:extension>
        </xsd:complexContent>
      </xsd:complexType>
    </xsd:element>
    <xsd:element name="State" ma:index="17" nillable="true" ma:displayName="State" ma:internalName="State">
      <xsd:complexType>
        <xsd:complexContent>
          <xsd:extension base="dms:MultiChoice">
            <xsd:sequence>
              <xsd:element name="Value" maxOccurs="unbounded" minOccurs="0" nillable="true">
                <xsd:simpleType>
                  <xsd:restriction base="dms:Choice">
                    <xsd:enumeration value="California"/>
                    <xsd:enumeration value="Florida"/>
                    <xsd:enumeration value="Iowa"/>
                    <xsd:enumeration value="Maryland"/>
                    <xsd:enumeration value="Missouri"/>
                    <xsd:enumeration value="New Jersey"/>
                    <xsd:enumeration value="New Mexico"/>
                    <xsd:enumeration value="Texas"/>
                  </xsd:restriction>
                </xsd:simpleType>
              </xsd:element>
            </xsd:sequence>
          </xsd:extension>
        </xsd:complexContent>
      </xsd:complexType>
    </xsd:element>
    <xsd:element name="Country" ma:index="18" nillable="true" ma:displayName="Country" ma:default="Canada" ma:internalName="Country">
      <xsd:complexType>
        <xsd:complexContent>
          <xsd:extension base="dms:MultiChoice">
            <xsd:sequence>
              <xsd:element name="Value" maxOccurs="unbounded" minOccurs="0" nillable="true">
                <xsd:simpleType>
                  <xsd:restriction base="dms:Choice">
                    <xsd:enumeration value="Canada"/>
                    <xsd:enumeration value="UAE"/>
                    <xsd:enumeration value="United States"/>
                  </xsd:restriction>
                </xsd:simpleType>
              </xsd:element>
            </xsd:sequence>
          </xsd:extension>
        </xsd:complexContent>
      </xsd:complexType>
    </xsd:element>
    <xsd:element name="System_x0020_Connectivity" ma:index="20" nillable="true" ma:displayName="System Connectivity" ma:default="ACHC Website" ma:internalName="System_x0020_Connectivity">
      <xsd:complexType>
        <xsd:complexContent>
          <xsd:extension base="dms:MultiChoice">
            <xsd:sequence>
              <xsd:element name="Value" maxOccurs="unbounded" minOccurs="0" nillable="true">
                <xsd:simpleType>
                  <xsd:restriction base="dms:Choice">
                    <xsd:enumeration value="ACHC Website"/>
                    <xsd:enumeration value="AMS"/>
                    <xsd:enumeration value="CC/SC Standard Download"/>
                    <xsd:enumeration value="Customer Central"/>
                    <xsd:enumeration value="HH After Accreditation Packet"/>
                    <xsd:enumeration value="HR Employee Central"/>
                    <xsd:enumeration value="Marketing Recording"/>
                    <xsd:enumeration value="Prism"/>
                    <xsd:enumeration value="Scheduling Software"/>
                    <xsd:enumeration value="Surveyor Central"/>
                  </xsd:restriction>
                </xsd:simpleType>
              </xsd:element>
            </xsd:sequence>
          </xsd:extension>
        </xsd:complexContent>
      </xsd:complexType>
    </xsd:element>
    <xsd:element name="Document_x0020_Owner" ma:index="21" nillable="true" ma:displayName="Document Owner" ma:default="Accreditation Manager" ma:format="Dropdown" ma:internalName="Document_x0020_Owner">
      <xsd:simpleType>
        <xsd:restriction base="dms:Choice">
          <xsd:enumeration value="Accreditation Manager"/>
          <xsd:enumeration value="Accreditation Manager DME RX SLP"/>
          <xsd:enumeration value="Accreditation Manager HH HSP PD"/>
          <xsd:enumeration value="Associate Clinical Director"/>
          <xsd:enumeration value="Associate Director Pharmacy"/>
          <xsd:enumeration value="CEO"/>
          <xsd:enumeration value="Director Business Management"/>
          <xsd:enumeration value="Director Human Resources"/>
          <xsd:enumeration value="Director of Operations"/>
          <xsd:enumeration value="Director Regulatory Affairs Quality"/>
          <xsd:enumeration value="Education Consulting Manager"/>
          <xsd:enumeration value="Marketing Manager"/>
          <xsd:enumeration value="Program Director DMEPOS RX SLP"/>
          <xsd:enumeration value="Project Manager"/>
          <xsd:enumeration value="Regulatory Governmental Affairs Manager"/>
          <xsd:enumeration value="Senior Manager Human Resources"/>
          <xsd:enumeration value="Senior Manager Quality"/>
        </xsd:restriction>
      </xsd:simpleType>
    </xsd:element>
    <xsd:element name="Is_x0020_Source_x0020_File" ma:index="62" nillable="true" ma:displayName="IsSource" ma:default="0" ma:description="This indicates that the file is a source file which gets converted into a pdf." ma:internalName="Is_x0020_Source_x0020_File">
      <xsd:simpleType>
        <xsd:restriction base="dms:Boolean"/>
      </xsd:simpleType>
    </xsd:element>
    <xsd:element name="Document_x0020_Number" ma:index="63" ma:displayName="Document #" ma:description="Document Number" ma:indexed="true" ma:internalName="Document_x0020_Number0">
      <xsd:simpleType>
        <xsd:restriction base="dms:Text">
          <xsd:maxLength value="20"/>
        </xsd:restriction>
      </xsd:simpleType>
    </xsd:element>
    <xsd:element name="Departments" ma:index="64" nillable="true" ma:displayName="Departments" ma:default="Accounting" ma:internalName="Departments0">
      <xsd:complexType>
        <xsd:complexContent>
          <xsd:extension base="dms:MultiChoice">
            <xsd:sequence>
              <xsd:element name="Value" maxOccurs="unbounded" minOccurs="0" nillable="true">
                <xsd:simpleType>
                  <xsd:restriction base="dms:Choice">
                    <xsd:enumeration value="Accounting"/>
                    <xsd:enumeration value="Accreditation"/>
                    <xsd:enumeration value="Accreditation University"/>
                    <xsd:enumeration value="Administration"/>
                    <xsd:enumeration value="Business Management"/>
                    <xsd:enumeration value="Clinical Compliance"/>
                    <xsd:enumeration value="Executive"/>
                    <xsd:enumeration value="Human Resources"/>
                    <xsd:enumeration value="Information Technology"/>
                    <xsd:enumeration value="Marketing"/>
                    <xsd:enumeration value="Operations"/>
                    <xsd:enumeration value="Privacy"/>
                    <xsd:enumeration value="Quality"/>
                    <xsd:enumeration value="Regulatory"/>
                    <xsd:enumeration value="Security"/>
                  </xsd:restriction>
                </xsd:simpleType>
              </xsd:element>
            </xsd:sequence>
          </xsd:extension>
        </xsd:complexContent>
      </xsd:complexType>
    </xsd:element>
    <xsd:element name="Approvers" ma:index="65" nillable="true" ma:displayName="Approvers" ma:list="{f19872eb-a112-4f7c-a9a7-b1d921dbc805}" ma:internalName="Approvers" ma:showField="Title" ma:web="0ceb99fc-1811-4a1b-b8a0-f8ebd3e52f8d">
      <xsd:complexType>
        <xsd:complexContent>
          <xsd:extension base="dms:MultiChoiceLookup">
            <xsd:sequence>
              <xsd:element name="Value" type="dms:Lookup" maxOccurs="unbounded" minOccurs="0" nillable="true"/>
            </xsd:sequence>
          </xsd:extension>
        </xsd:complexContent>
      </xsd:complexType>
    </xsd:element>
    <xsd:element name="_dlc_DocId" ma:index="68" nillable="true" ma:displayName="Document ID Value" ma:description="The value of the document ID assigned to this item." ma:internalName="_dlc_DocId" ma:readOnly="true">
      <xsd:simpleType>
        <xsd:restriction base="dms:Text"/>
      </xsd:simple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af39c91-4042-449c-a6dd-79ccff87325f" elementFormDefault="qualified">
    <xsd:import namespace="http://schemas.microsoft.com/office/2006/documentManagement/types"/>
    <xsd:import namespace="http://schemas.microsoft.com/office/infopath/2007/PartnerControls"/>
    <xsd:element name="Corporate" ma:index="14" nillable="true" ma:displayName="Corporate" ma:default="1" ma:internalName="Corporate">
      <xsd:simpleType>
        <xsd:restriction base="dms:Boolean"/>
      </xsd:simpleType>
    </xsd:element>
    <xsd:element name="Customer_x0020_Facing" ma:index="19" nillable="true" ma:displayName="Customer Facing" ma:default="1" ma:internalName="Customer_x0020_Facing">
      <xsd:simpleType>
        <xsd:restriction base="dms:Boolean"/>
      </xsd:simpleType>
    </xsd:element>
    <xsd:element name="Policy_x0020_Work_x0020_Instruction_x0020_Document_x0020_Number" ma:index="22" nillable="true" ma:displayName="Policy Work Instruction Document Number" ma:internalName="Policy_x0020_Work_x0020_Instruction_x0020_Document_x0020_Number">
      <xsd:simpleType>
        <xsd:restriction base="dms:Text">
          <xsd:maxLength value="255"/>
        </xsd:restriction>
      </xsd:simpleType>
    </xsd:element>
    <xsd:element name="Title_x0020_Key_x0020_Words" ma:index="23" nillable="true" ma:displayName="Title Key Words" ma:internalName="Title_x0020_Key_x0020_Words">
      <xsd:simpleType>
        <xsd:restriction base="dms:Text">
          <xsd:maxLength value="255"/>
        </xsd:restriction>
      </xsd:simpleType>
    </xsd:element>
    <xsd:element name="Effective_x0020_Date" ma:index="24" nillable="true" ma:displayName="Effective Date" ma:format="DateOnly" ma:internalName="Effective_x0020_Date">
      <xsd:simpleType>
        <xsd:restriction base="dms:DateTime"/>
      </xsd:simpleType>
    </xsd:element>
    <xsd:element name="Source_x0020_Document_x0020_Type" ma:index="25" nillable="true" ma:displayName="Source Document Type" ma:default="External" ma:format="Dropdown" ma:internalName="Source_x0020_Document_x0020_Type">
      <xsd:simpleType>
        <xsd:restriction base="dms:Choice">
          <xsd:enumeration value="External"/>
          <xsd:enumeration value="Internal"/>
          <xsd:enumeration value="Source File"/>
        </xsd:restriction>
      </xsd:simpleType>
    </xsd:element>
    <xsd:element name="Notification_x0020_Group" ma:index="26" nillable="true" ma:displayName="Notification Group" ma:description="The person to be notified when a document is published." ma:list="{16a6e5a2-c5dc-4b2c-b09d-cec2178b6298}" ma:internalName="Notification_x0020_Group" ma:readOnly="false" ma:showField="Title" ma:web="0ceb99fc-1811-4a1b-b8a0-f8ebd3e52f8d">
      <xsd:simpleType>
        <xsd:restriction base="dms:Lookup"/>
      </xsd:simpleType>
    </xsd:element>
    <xsd:element name="Notification_x0020_Group2" ma:index="27" nillable="true" ma:displayName="Notification Group2" ma:list="{16a6e5a2-c5dc-4b2c-b09d-cec2178b6298}" ma:internalName="Notification_x0020_Group2" ma:showField="Title" ma:web="0ceb99fc-1811-4a1b-b8a0-f8ebd3e52f8d">
      <xsd:simpleType>
        <xsd:restriction base="dms:Lookup"/>
      </xsd:simpleType>
    </xsd:element>
    <xsd:element name="Notification_x0020_Group3" ma:index="28" nillable="true" ma:displayName="Notification Group3" ma:list="{16a6e5a2-c5dc-4b2c-b09d-cec2178b6298}" ma:internalName="Notification_x0020_Group3" ma:showField="Title" ma:web="0ceb99fc-1811-4a1b-b8a0-f8ebd3e52f8d">
      <xsd:simpleType>
        <xsd:restriction base="dms:Lookup"/>
      </xsd:simpleType>
    </xsd:element>
    <xsd:element name="NotificationGroup5" ma:index="29" nillable="true" ma:displayName="Notification Group4" ma:list="{16a6e5a2-c5dc-4b2c-b09d-cec2178b6298}" ma:internalName="NotificationGroup5" ma:readOnly="false" ma:showField="Title" ma:web="0ceb99fc-1811-4a1b-b8a0-f8ebd3e52f8d">
      <xsd:simpleType>
        <xsd:restriction base="dms:Lookup"/>
      </xsd:simpleType>
    </xsd:element>
    <xsd:element name="Notification_x0020_Group5" ma:index="30" nillable="true" ma:displayName="Notification Group5" ma:list="{16a6e5a2-c5dc-4b2c-b09d-cec2178b6298}" ma:internalName="Notification_x0020_Group5" ma:showField="Title" ma:web="0ceb99fc-1811-4a1b-b8a0-f8ebd3e52f8d">
      <xsd:simpleType>
        <xsd:restriction base="dms:Lookup"/>
      </xsd:simpleType>
    </xsd:element>
    <xsd:element name="Notification_x0020_Group6" ma:index="31" nillable="true" ma:displayName="Notification Group6" ma:list="{16a6e5a2-c5dc-4b2c-b09d-cec2178b6298}" ma:internalName="Notification_x0020_Group6" ma:showField="Title" ma:web="0ceb99fc-1811-4a1b-b8a0-f8ebd3e52f8d">
      <xsd:simpleType>
        <xsd:restriction base="dms:Lookup"/>
      </xsd:simpleType>
    </xsd:element>
    <xsd:element name="Notification_x0020_Group7" ma:index="32" nillable="true" ma:displayName="Notification Group7" ma:list="{16a6e5a2-c5dc-4b2c-b09d-cec2178b6298}" ma:internalName="Notification_x0020_Group7" ma:showField="Title" ma:web="0ceb99fc-1811-4a1b-b8a0-f8ebd3e52f8d">
      <xsd:simpleType>
        <xsd:restriction base="dms:Lookup"/>
      </xsd:simpleType>
    </xsd:element>
    <xsd:element name="Notification_x0020_Group8" ma:index="33" nillable="true" ma:displayName="Notification Group8" ma:list="{16a6e5a2-c5dc-4b2c-b09d-cec2178b6298}" ma:internalName="Notification_x0020_Group8" ma:showField="Title" ma:web="0ceb99fc-1811-4a1b-b8a0-f8ebd3e52f8d">
      <xsd:simpleType>
        <xsd:restriction base="dms:Lookup"/>
      </xsd:simpleType>
    </xsd:element>
    <xsd:element name="Notification_x0020_Group9" ma:index="34" nillable="true" ma:displayName="Notification Group9" ma:list="{16a6e5a2-c5dc-4b2c-b09d-cec2178b6298}" ma:internalName="Notification_x0020_Group9" ma:showField="Title" ma:web="0ceb99fc-1811-4a1b-b8a0-f8ebd3e52f8d">
      <xsd:simpleType>
        <xsd:restriction base="dms:Lookup"/>
      </xsd:simpleType>
    </xsd:element>
    <xsd:element name="Notification_x0020_Group10" ma:index="35" nillable="true" ma:displayName="Notification Group10" ma:list="{16a6e5a2-c5dc-4b2c-b09d-cec2178b6298}" ma:internalName="Notification_x0020_Group10" ma:showField="Title" ma:web="0ceb99fc-1811-4a1b-b8a0-f8ebd3e52f8d">
      <xsd:simpleType>
        <xsd:restriction base="dms:Lookup"/>
      </xsd:simpleType>
    </xsd:element>
    <xsd:element name="Notification_x0020_Group11" ma:index="36" nillable="true" ma:displayName="Notification Group11" ma:list="{16a6e5a2-c5dc-4b2c-b09d-cec2178b6298}" ma:internalName="Notification_x0020_Group11" ma:showField="Title" ma:web="0ceb99fc-1811-4a1b-b8a0-f8ebd3e52f8d">
      <xsd:simpleType>
        <xsd:restriction base="dms:Lookup"/>
      </xsd:simpleType>
    </xsd:element>
    <xsd:element name="Notification_x0020_Group12" ma:index="37" nillable="true" ma:displayName="Notification Group12" ma:list="{16a6e5a2-c5dc-4b2c-b09d-cec2178b6298}" ma:internalName="Notification_x0020_Group12" ma:showField="Title" ma:web="0ceb99fc-1811-4a1b-b8a0-f8ebd3e52f8d">
      <xsd:simpleType>
        <xsd:restriction base="dms:Lookup"/>
      </xsd:simpleType>
    </xsd:element>
    <xsd:element name="Notification_x0020_Group13" ma:index="38" nillable="true" ma:displayName="Notification Group13" ma:list="{16a6e5a2-c5dc-4b2c-b09d-cec2178b6298}" ma:internalName="Notification_x0020_Group13" ma:showField="Title" ma:web="0ceb99fc-1811-4a1b-b8a0-f8ebd3e52f8d">
      <xsd:simpleType>
        <xsd:restriction base="dms:Lookup"/>
      </xsd:simpleType>
    </xsd:element>
    <xsd:element name="Notification_x0020_Group14" ma:index="39" nillable="true" ma:displayName="Notification Group14" ma:list="{16a6e5a2-c5dc-4b2c-b09d-cec2178b6298}" ma:internalName="Notification_x0020_Group14" ma:showField="Title" ma:web="0ceb99fc-1811-4a1b-b8a0-f8ebd3e52f8d">
      <xsd:simpleType>
        <xsd:restriction base="dms:Lookup"/>
      </xsd:simpleType>
    </xsd:element>
    <xsd:element name="Notification_x0020_Group15" ma:index="40" nillable="true" ma:displayName="Notification Group15" ma:list="{16a6e5a2-c5dc-4b2c-b09d-cec2178b6298}" ma:internalName="Notification_x0020_Group15" ma:showField="Title" ma:web="0ceb99fc-1811-4a1b-b8a0-f8ebd3e52f8d">
      <xsd:simpleType>
        <xsd:restriction base="dms:Lookup"/>
      </xsd:simpleType>
    </xsd:element>
    <xsd:element name="Notification_x0020_Group16" ma:index="41" nillable="true" ma:displayName="Notification Group16" ma:list="{16a6e5a2-c5dc-4b2c-b09d-cec2178b6298}" ma:internalName="Notification_x0020_Group16" ma:showField="Title" ma:web="0ceb99fc-1811-4a1b-b8a0-f8ebd3e52f8d">
      <xsd:simpleType>
        <xsd:restriction base="dms:Lookup"/>
      </xsd:simpleType>
    </xsd:element>
    <xsd:element name="Notification_x0020_Group17" ma:index="42" nillable="true" ma:displayName="Notification Group17" ma:list="{16a6e5a2-c5dc-4b2c-b09d-cec2178b6298}" ma:internalName="Notification_x0020_Group17" ma:showField="Title" ma:web="0ceb99fc-1811-4a1b-b8a0-f8ebd3e52f8d">
      <xsd:simpleType>
        <xsd:restriction base="dms:Lookup"/>
      </xsd:simpleType>
    </xsd:element>
    <xsd:element name="Notification_x0020_Group18" ma:index="43" nillable="true" ma:displayName="Notification Group18" ma:list="{16a6e5a2-c5dc-4b2c-b09d-cec2178b6298}" ma:internalName="Notification_x0020_Group18" ma:showField="Title" ma:web="0ceb99fc-1811-4a1b-b8a0-f8ebd3e52f8d">
      <xsd:simpleType>
        <xsd:restriction base="dms:Lookup"/>
      </xsd:simpleType>
    </xsd:element>
    <xsd:element name="Notification_x0020_Group19" ma:index="44" nillable="true" ma:displayName="Notification Group19" ma:list="{16a6e5a2-c5dc-4b2c-b09d-cec2178b6298}" ma:internalName="Notification_x0020_Group19" ma:showField="Title" ma:web="0ceb99fc-1811-4a1b-b8a0-f8ebd3e52f8d">
      <xsd:simpleType>
        <xsd:restriction base="dms:Lookup"/>
      </xsd:simpleType>
    </xsd:element>
    <xsd:element name="Notification_x0020_Group20" ma:index="45" nillable="true" ma:displayName="Notification Group20" ma:list="{16a6e5a2-c5dc-4b2c-b09d-cec2178b6298}" ma:internalName="Notification_x0020_Group20" ma:showField="Title" ma:web="0ceb99fc-1811-4a1b-b8a0-f8ebd3e52f8d">
      <xsd:simpleType>
        <xsd:restriction base="dms:Lookup"/>
      </xsd:simpleType>
    </xsd:element>
    <xsd:element name="Notification_x0020_Group21" ma:index="46" nillable="true" ma:displayName="Notification Group21" ma:list="{16a6e5a2-c5dc-4b2c-b09d-cec2178b6298}" ma:internalName="Notification_x0020_Group21" ma:showField="Title" ma:web="0ceb99fc-1811-4a1b-b8a0-f8ebd3e52f8d">
      <xsd:simpleType>
        <xsd:restriction base="dms:Lookup"/>
      </xsd:simpleType>
    </xsd:element>
    <xsd:element name="Notification_x0020_Group22" ma:index="47" nillable="true" ma:displayName="Notification Group22" ma:list="{16a6e5a2-c5dc-4b2c-b09d-cec2178b6298}" ma:internalName="Notification_x0020_Group22" ma:showField="Title" ma:web="0ceb99fc-1811-4a1b-b8a0-f8ebd3e52f8d">
      <xsd:simpleType>
        <xsd:restriction base="dms:Lookup"/>
      </xsd:simpleType>
    </xsd:element>
    <xsd:element name="Notification_x0020_Group23" ma:index="48" nillable="true" ma:displayName="Notification Group23" ma:list="{16a6e5a2-c5dc-4b2c-b09d-cec2178b6298}" ma:internalName="Notification_x0020_Group23" ma:showField="Title" ma:web="0ceb99fc-1811-4a1b-b8a0-f8ebd3e52f8d">
      <xsd:simpleType>
        <xsd:restriction base="dms:Lookup"/>
      </xsd:simpleType>
    </xsd:element>
    <xsd:element name="Notification_x0020_Group24" ma:index="49" nillable="true" ma:displayName="Notification Group24" ma:list="{16a6e5a2-c5dc-4b2c-b09d-cec2178b6298}" ma:internalName="Notification_x0020_Group24" ma:showField="Title" ma:web="0ceb99fc-1811-4a1b-b8a0-f8ebd3e52f8d">
      <xsd:simpleType>
        <xsd:restriction base="dms:Lookup"/>
      </xsd:simpleType>
    </xsd:element>
    <xsd:element name="Notification_x0020_Group240" ma:index="50" nillable="true" ma:displayName="Notification Group24" ma:list="{16a6e5a2-c5dc-4b2c-b09d-cec2178b6298}" ma:internalName="Notification_x0020_Group240" ma:showField="Title" ma:web="0ceb99fc-1811-4a1b-b8a0-f8ebd3e52f8d">
      <xsd:simpleType>
        <xsd:restriction base="dms:Lookup"/>
      </xsd:simpleType>
    </xsd:element>
    <xsd:element name="Notification_x0020_Group25" ma:index="51" nillable="true" ma:displayName="Notification Group25" ma:list="{16a6e5a2-c5dc-4b2c-b09d-cec2178b6298}" ma:internalName="Notification_x0020_Group25" ma:showField="Title" ma:web="0ceb99fc-1811-4a1b-b8a0-f8ebd3e52f8d">
      <xsd:simpleType>
        <xsd:restriction base="dms:Lookup"/>
      </xsd:simpleType>
    </xsd:element>
    <xsd:element name="Notification_x0020_Group26" ma:index="52" nillable="true" ma:displayName="Notification Group26" ma:list="{16a6e5a2-c5dc-4b2c-b09d-cec2178b6298}" ma:internalName="Notification_x0020_Group26" ma:showField="Title" ma:web="0ceb99fc-1811-4a1b-b8a0-f8ebd3e52f8d">
      <xsd:simpleType>
        <xsd:restriction base="dms:Lookup"/>
      </xsd:simpleType>
    </xsd:element>
    <xsd:element name="Notification_x0020_Group27" ma:index="53" nillable="true" ma:displayName="Notification Group27" ma:list="{16a6e5a2-c5dc-4b2c-b09d-cec2178b6298}" ma:internalName="Notification_x0020_Group27" ma:showField="Title" ma:web="0ceb99fc-1811-4a1b-b8a0-f8ebd3e52f8d">
      <xsd:simpleType>
        <xsd:restriction base="dms:Lookup"/>
      </xsd:simpleType>
    </xsd:element>
    <xsd:element name="Notification_x0020_Group28" ma:index="54" nillable="true" ma:displayName="Notification Group28" ma:list="{16a6e5a2-c5dc-4b2c-b09d-cec2178b6298}" ma:internalName="Notification_x0020_Group28" ma:showField="Title" ma:web="0ceb99fc-1811-4a1b-b8a0-f8ebd3e52f8d">
      <xsd:simpleType>
        <xsd:restriction base="dms:Lookup"/>
      </xsd:simpleType>
    </xsd:element>
    <xsd:element name="Notification_x0020_Group29" ma:index="55" nillable="true" ma:displayName="Notification Group29" ma:list="{16a6e5a2-c5dc-4b2c-b09d-cec2178b6298}" ma:internalName="Notification_x0020_Group29" ma:showField="Title" ma:web="0ceb99fc-1811-4a1b-b8a0-f8ebd3e52f8d">
      <xsd:simpleType>
        <xsd:restriction base="dms:Lookup"/>
      </xsd:simpleType>
    </xsd:element>
    <xsd:element name="Notification_x0020_Group30" ma:index="56" nillable="true" ma:displayName="Notification Group30" ma:list="{16a6e5a2-c5dc-4b2c-b09d-cec2178b6298}" ma:internalName="Notification_x0020_Group30" ma:showField="Title" ma:web="0ceb99fc-1811-4a1b-b8a0-f8ebd3e52f8d">
      <xsd:simpleType>
        <xsd:restriction base="dms:Lookup"/>
      </xsd:simpleType>
    </xsd:element>
    <xsd:element name="Notification_x0020_Group31" ma:index="57" nillable="true" ma:displayName="Notification Group31" ma:list="{16a6e5a2-c5dc-4b2c-b09d-cec2178b6298}" ma:internalName="Notification_x0020_Group31" ma:showField="Title" ma:web="0ceb99fc-1811-4a1b-b8a0-f8ebd3e52f8d">
      <xsd:simpleType>
        <xsd:restriction base="dms:Lookup"/>
      </xsd:simpleType>
    </xsd:element>
    <xsd:element name="Notification_x0020_Group32" ma:index="58" nillable="true" ma:displayName="Notification Group32" ma:list="{16a6e5a2-c5dc-4b2c-b09d-cec2178b6298}" ma:internalName="Notification_x0020_Group32" ma:showField="Title" ma:web="0ceb99fc-1811-4a1b-b8a0-f8ebd3e52f8d">
      <xsd:simpleType>
        <xsd:restriction base="dms:Lookup"/>
      </xsd:simpleType>
    </xsd:element>
    <xsd:element name="Notification_x0020_Group33" ma:index="59" nillable="true" ma:displayName="Notification Group33" ma:list="{16a6e5a2-c5dc-4b2c-b09d-cec2178b6298}" ma:internalName="Notification_x0020_Group33" ma:showField="Title" ma:web="0ceb99fc-1811-4a1b-b8a0-f8ebd3e52f8d">
      <xsd:simpleType>
        <xsd:restriction base="dms:Lookup"/>
      </xsd:simpleType>
    </xsd:element>
    <xsd:element name="Notification_x0020_Group34" ma:index="60" nillable="true" ma:displayName="Notification Group34" ma:list="{16a6e5a2-c5dc-4b2c-b09d-cec2178b6298}" ma:internalName="Notification_x0020_Group34" ma:showField="Title" ma:web="0ceb99fc-1811-4a1b-b8a0-f8ebd3e52f8d">
      <xsd:simpleType>
        <xsd:restriction base="dms:Lookup"/>
      </xsd:simpleType>
    </xsd:element>
    <xsd:element name="Services" ma:index="61" nillable="true" ma:displayName="Services" ma:description="Service" ma:internalName="Services">
      <xsd:complexType>
        <xsd:complexContent>
          <xsd:extension base="dms:MultiChoice">
            <xsd:sequence>
              <xsd:element name="Value" maxOccurs="unbounded" minOccurs="0" nillable="true">
                <xsd:simpleType>
                  <xsd:restriction base="dms:Choice">
                    <xsd:enumeration value="Ambulatory Infusion Center"/>
                    <xsd:enumeration value="Assertive Community Treatment Team"/>
                    <xsd:enumeration value="Assessment and Referral Services"/>
                    <xsd:enumeration value="Behavioral Health Home"/>
                    <xsd:enumeration value="Case Management"/>
                    <xsd:enumeration value="Clinical Respiratory Care Service"/>
                    <xsd:enumeration value="Collaterals"/>
                    <xsd:enumeration value="Community Retail"/>
                    <xsd:enumeration value="Community Retail Pharmacy"/>
                    <xsd:enumeration value="Community Retail with Diabetic Shoes"/>
                    <xsd:enumeration value="Community Support"/>
                    <xsd:enumeration value="Complex Rehabilitation and Assistive Technology Supplier"/>
                    <xsd:enumeration value="Consulting"/>
                    <xsd:enumeration value="Crisis Response Services"/>
                    <xsd:enumeration value="Day Treatment"/>
                    <xsd:enumeration value="Fitter"/>
                    <xsd:enumeration value="Foster Care Services"/>
                    <xsd:enumeration value="Home Durable Medical Equipment"/>
                    <xsd:enumeration value="Home Health Aide"/>
                    <xsd:enumeration value="Home Health Nursing"/>
                    <xsd:enumeration value="Home Sleep Testing"/>
                    <xsd:enumeration value="Hospice Care Services"/>
                    <xsd:enumeration value="Hospice Inpatient Care"/>
                    <xsd:enumeration value="Infusion Nursing"/>
                    <xsd:enumeration value="Infusion Pharmacy"/>
                    <xsd:enumeration value="Inspection"/>
                    <xsd:enumeration value="Integrated Care Services"/>
                    <xsd:enumeration value="Intensive In-Home"/>
                    <xsd:enumeration value="Intensive Outpatient Treatment"/>
                    <xsd:enumeration value="Long Term Care Pharmacy"/>
                    <xsd:enumeration value="Medical Supply Provider"/>
                    <xsd:enumeration value="Occupational Therapy"/>
                    <xsd:enumeration value="Outpatient Treatment"/>
                    <xsd:enumeration value="Partial Hospitalization Services"/>
                    <xsd:enumeration value="PCAB"/>
                    <xsd:enumeration value="Personal Support Services"/>
                    <xsd:enumeration value="Physical Therapy"/>
                    <xsd:enumeration value="Prevention Services"/>
                    <xsd:enumeration value="Private Duty Aide"/>
                    <xsd:enumeration value="Private Duty Companion Homemaker"/>
                    <xsd:enumeration value="Private Duty Infusion Nursing"/>
                    <xsd:enumeration value="Private Duty Nursing"/>
                    <xsd:enumeration value="Private Duty Occupational Therapy"/>
                    <xsd:enumeration value="Private Duty Physical Therapy"/>
                    <xsd:enumeration value="Private Duty Social Services"/>
                    <xsd:enumeration value="Private Duty Speech Therapy"/>
                    <xsd:enumeration value="Psychiatric BH Home Care"/>
                    <xsd:enumeration value="Psychosocial Rehabilitation"/>
                    <xsd:enumeration value="Renal Dialysis Facilities"/>
                    <xsd:enumeration value="Residential Treatment"/>
                    <xsd:enumeration value="Respite Care Services"/>
                    <xsd:enumeration value="Sleep Lab"/>
                    <xsd:enumeration value="Social Work"/>
                    <xsd:enumeration value="Specialty Pharmacy"/>
                    <xsd:enumeration value="Speech Therapy"/>
                    <xsd:enumeration value="Supervised Group Living"/>
                    <xsd:enumeration value="Supported Employment Services"/>
                    <xsd:enumeration value="Training"/>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45CFB91-B443-4890-BAF0-DB7652B050E4}">
  <ds:schemaRefs>
    <ds:schemaRef ds:uri="http://schemas.microsoft.com/office/2006/metadata/properties"/>
    <ds:schemaRef ds:uri="http://purl.org/dc/terms/"/>
    <ds:schemaRef ds:uri="0ceb99fc-1811-4a1b-b8a0-f8ebd3e52f8d"/>
    <ds:schemaRef ds:uri="http://schemas.microsoft.com/office/2006/documentManagement/types"/>
    <ds:schemaRef ds:uri="http://www.w3.org/XML/1998/namespace"/>
    <ds:schemaRef ds:uri="7af39c91-4042-449c-a6dd-79ccff87325f"/>
    <ds:schemaRef ds:uri="http://purl.org/dc/elements/1.1/"/>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425AC847-8344-4587-A790-46BEDD7393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b99fc-1811-4a1b-b8a0-f8ebd3e52f8d"/>
    <ds:schemaRef ds:uri="7af39c91-4042-449c-a6dd-79ccff873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99F8BC-B5C3-46CB-B0DD-2A7FD7763C33}">
  <ds:schemaRefs>
    <ds:schemaRef ds:uri="http://schemas.microsoft.com/sharepoint/v3/contenttype/forms"/>
  </ds:schemaRefs>
</ds:datastoreItem>
</file>

<file path=customXml/itemProps4.xml><?xml version="1.0" encoding="utf-8"?>
<ds:datastoreItem xmlns:ds="http://schemas.openxmlformats.org/officeDocument/2006/customXml" ds:itemID="{7E6EB1E1-613C-45B1-B636-CC6B5ABB93A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Content Slide</Template>
  <TotalTime>18855</TotalTime>
  <Words>3104</Words>
  <Application>Microsoft Office PowerPoint</Application>
  <PresentationFormat>Widescreen</PresentationFormat>
  <Paragraphs>193</Paragraphs>
  <Slides>48</Slides>
  <Notes>1</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48</vt:i4>
      </vt:variant>
    </vt:vector>
  </HeadingPairs>
  <TitlesOfParts>
    <vt:vector size="64" baseType="lpstr">
      <vt:lpstr>ApexNew-Book</vt:lpstr>
      <vt:lpstr>Arial</vt:lpstr>
      <vt:lpstr>Calibri</vt:lpstr>
      <vt:lpstr>Montserrat</vt:lpstr>
      <vt:lpstr>Montserrat Light</vt:lpstr>
      <vt:lpstr>Montserrat Medium</vt:lpstr>
      <vt:lpstr>Montserrat SemiBold</vt:lpstr>
      <vt:lpstr>open sans</vt:lpstr>
      <vt:lpstr>Wingdings</vt:lpstr>
      <vt:lpstr>Title/Section Slide</vt:lpstr>
      <vt:lpstr>Break</vt:lpstr>
      <vt:lpstr>2_Content Slide No Title</vt:lpstr>
      <vt:lpstr>Content Slide</vt:lpstr>
      <vt:lpstr>1_Content Slide</vt:lpstr>
      <vt:lpstr>Header 2 Lines</vt:lpstr>
      <vt:lpstr>Standard Slide</vt:lpstr>
      <vt:lpstr>Keeping a Book Available for Surveys and Inspections</vt:lpstr>
      <vt:lpstr>About Your Speaker</vt:lpstr>
      <vt:lpstr>Overview</vt:lpstr>
      <vt:lpstr>Your Binder Should be a 2-inch Binder with Copies Placed in Transparency Sheets</vt:lpstr>
      <vt:lpstr>Transparency Sheets</vt:lpstr>
      <vt:lpstr>This Book Should Mimic What is Required in the Supplier Standards</vt:lpstr>
      <vt:lpstr>Revocation of Your Supplier Number is No Joke</vt:lpstr>
      <vt:lpstr>Revocations Governed by 42 CFR §424.535</vt:lpstr>
      <vt:lpstr>Revocations Governed by 42 CFR §424.535</vt:lpstr>
      <vt:lpstr>Revocations Governed by 42 CFR §424.535</vt:lpstr>
      <vt:lpstr>Reapplying After Revocation</vt:lpstr>
      <vt:lpstr>If Your Supplier Number is Revoked</vt:lpstr>
      <vt:lpstr> In The Event of Revocation </vt:lpstr>
      <vt:lpstr>Reconsideration Appeal</vt:lpstr>
      <vt:lpstr>New Rules for National Supplier Enrollment</vt:lpstr>
      <vt:lpstr>What to Include in Your Book</vt:lpstr>
      <vt:lpstr>1. Copies of All Licenses/Permits</vt:lpstr>
      <vt:lpstr>View Licensure Database</vt:lpstr>
      <vt:lpstr>2. Credit Agreement(s) or  Copies of Invoices</vt:lpstr>
      <vt:lpstr>3. Capped Rental/Inexpensive or Routinely Purchased Option Agreement</vt:lpstr>
      <vt:lpstr>Sample Form from Welcome Booklet</vt:lpstr>
      <vt:lpstr>4. Proof of Warranty Coverage</vt:lpstr>
      <vt:lpstr>5. Accessibility to Physical Space</vt:lpstr>
      <vt:lpstr>6. Hours of Operation</vt:lpstr>
      <vt:lpstr>Sample Business Hours</vt:lpstr>
      <vt:lpstr>7. Comprehensive Liability Insurance or Certificate showing the correct National Provider Enrollment Entity</vt:lpstr>
      <vt:lpstr>Supplier Standard #10</vt:lpstr>
      <vt:lpstr>Sample Form</vt:lpstr>
      <vt:lpstr>Proof that the Company is listed in a local Directory and Square Footage Required</vt:lpstr>
      <vt:lpstr>Square Footage Requirement</vt:lpstr>
      <vt:lpstr>9. Documentation/Information provided to beneficiaries on use/maintenance of supply</vt:lpstr>
      <vt:lpstr>10. Beneficiary Copy of the Supplier Standards</vt:lpstr>
      <vt:lpstr>Supplier Standards</vt:lpstr>
      <vt:lpstr>Alternatively</vt:lpstr>
      <vt:lpstr>11. Listing of all Management/ Owners Including Name and Title</vt:lpstr>
      <vt:lpstr>12. Complaint Resolution Process</vt:lpstr>
      <vt:lpstr>Complaint Log Format</vt:lpstr>
      <vt:lpstr>Supplier Standards Regarding Complaints</vt:lpstr>
      <vt:lpstr>13. Copies of Complaint Log – Sample</vt:lpstr>
      <vt:lpstr>14. Accreditation Information</vt:lpstr>
      <vt:lpstr>Accreditation</vt:lpstr>
      <vt:lpstr>15. Surety Bond Information</vt:lpstr>
      <vt:lpstr>Table of Contents Review</vt:lpstr>
      <vt:lpstr>PowerPoint Presentation</vt:lpstr>
      <vt:lpstr>PowerPoint Presentation</vt:lpstr>
      <vt:lpstr>PowerPoint Presentation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Rebecca Jones</dc:creator>
  <cp:lastModifiedBy>Mary Ellen</cp:lastModifiedBy>
  <cp:revision>75</cp:revision>
  <cp:lastPrinted>2023-04-13T16:27:49Z</cp:lastPrinted>
  <dcterms:created xsi:type="dcterms:W3CDTF">2019-09-26T15:27:22Z</dcterms:created>
  <dcterms:modified xsi:type="dcterms:W3CDTF">2023-06-07T20:49:37Z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329200</vt:r8>
  </property>
  <property fmtid="{D5CDD505-2E9C-101B-9397-08002B2CF9AE}" pid="3" name="ol_Department">
    <vt:lpwstr>Marketing</vt:lpwstr>
  </property>
  <property fmtid="{D5CDD505-2E9C-101B-9397-08002B2CF9AE}" pid="4" name="xd_ProgID">
    <vt:lpwstr/>
  </property>
  <property fmtid="{D5CDD505-2E9C-101B-9397-08002B2CF9AE}" pid="5" name="Notification Group0">
    <vt:lpwstr/>
  </property>
  <property fmtid="{D5CDD505-2E9C-101B-9397-08002B2CF9AE}" pid="6" name="ContentTypeId">
    <vt:lpwstr>0x010100816F962F5C048B4695D5381246CA8CC0</vt:lpwstr>
  </property>
  <property fmtid="{D5CDD505-2E9C-101B-9397-08002B2CF9AE}" pid="7" name="TemplateUrl">
    <vt:lpwstr/>
  </property>
  <property fmtid="{D5CDD505-2E9C-101B-9397-08002B2CF9AE}" pid="8" name="Document Number">
    <vt:r8>217</vt:r8>
  </property>
  <property fmtid="{D5CDD505-2E9C-101B-9397-08002B2CF9AE}" pid="9" name="_dlc_DocIdItemGuid">
    <vt:lpwstr>258e163c-da33-4cf7-a87b-aada4e150e78</vt:lpwstr>
  </property>
  <property fmtid="{D5CDD505-2E9C-101B-9397-08002B2CF9AE}" pid="10" name="xd_Signature">
    <vt:bool>false</vt:bool>
  </property>
  <property fmtid="{D5CDD505-2E9C-101B-9397-08002B2CF9AE}" pid="11" name="Previous ACHC Document Number">
    <vt:lpwstr>217</vt:lpwstr>
  </property>
</Properties>
</file>